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0" d="100"/>
          <a:sy n="80" d="100"/>
        </p:scale>
        <p:origin x="60"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FA767F88-448E-4BB5-8539-C924194C46A5}" type="datetimeFigureOut">
              <a:rPr lang="en-US" smtClean="0">
                <a:solidFill>
                  <a:prstClr val="white">
                    <a:tint val="75000"/>
                  </a:prstClr>
                </a:solidFill>
              </a:rPr>
              <a:pPr/>
              <a:t>2/23/2015</a:t>
            </a:fld>
            <a:endParaRPr lang="en-US">
              <a:solidFill>
                <a:prstClr val="white">
                  <a:tint val="75000"/>
                </a:prstClr>
              </a:solidFill>
            </a:endParaRPr>
          </a:p>
        </p:txBody>
      </p:sp>
      <p:sp>
        <p:nvSpPr>
          <p:cNvPr id="5" name="Footer Placeholder 4"/>
          <p:cNvSpPr>
            <a:spLocks noGrp="1"/>
          </p:cNvSpPr>
          <p:nvPr>
            <p:ph type="ftr" sz="quarter" idx="11"/>
          </p:nvPr>
        </p:nvSpPr>
        <p:spPr>
          <a:xfrm>
            <a:off x="1371600" y="4323845"/>
            <a:ext cx="6400800" cy="365125"/>
          </a:xfrm>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a:xfrm>
            <a:off x="8077200" y="1430866"/>
            <a:ext cx="2743200" cy="365125"/>
          </a:xfrm>
        </p:spPr>
        <p:txBody>
          <a:bodyPr/>
          <a:lstStyle/>
          <a:p>
            <a:fld id="{EC9925BC-65FF-47BF-92DC-47CDC87DF365}"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6130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67F88-448E-4BB5-8539-C924194C46A5}" type="datetimeFigureOut">
              <a:rPr lang="en-US" smtClean="0">
                <a:solidFill>
                  <a:prstClr val="white">
                    <a:tint val="75000"/>
                  </a:prstClr>
                </a:solidFill>
              </a:rPr>
              <a:pPr/>
              <a:t>2/23/2015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C9925BC-65FF-47BF-92DC-47CDC87DF365}"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59944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A767F88-448E-4BB5-8539-C924194C46A5}" type="datetimeFigureOut">
              <a:rPr lang="en-US" smtClean="0">
                <a:solidFill>
                  <a:prstClr val="white">
                    <a:tint val="75000"/>
                  </a:prstClr>
                </a:solidFill>
              </a:rPr>
              <a:pPr/>
              <a:t>2/23/2015</a:t>
            </a:fld>
            <a:endParaRPr lang="en-US">
              <a:solidFill>
                <a:prstClr val="white">
                  <a:tint val="75000"/>
                </a:prstClr>
              </a:solidFill>
            </a:endParaRPr>
          </a:p>
        </p:txBody>
      </p:sp>
      <p:sp>
        <p:nvSpPr>
          <p:cNvPr id="6" name="Footer Placeholder 5"/>
          <p:cNvSpPr>
            <a:spLocks noGrp="1"/>
          </p:cNvSpPr>
          <p:nvPr>
            <p:ph type="ftr" sz="quarter" idx="11"/>
          </p:nvPr>
        </p:nvSpPr>
        <p:spPr>
          <a:xfrm>
            <a:off x="685800" y="379941"/>
            <a:ext cx="6991492" cy="365125"/>
          </a:xfrm>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a:xfrm>
            <a:off x="10862452" y="381000"/>
            <a:ext cx="643748" cy="365125"/>
          </a:xfrm>
        </p:spPr>
        <p:txBody>
          <a:bodyPr/>
          <a:lstStyle/>
          <a:p>
            <a:fld id="{EC9925BC-65FF-47BF-92DC-47CDC87DF365}"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862741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A767F88-448E-4BB5-8539-C924194C46A5}" type="datetimeFigureOut">
              <a:rPr lang="en-US" smtClean="0">
                <a:solidFill>
                  <a:prstClr val="white">
                    <a:tint val="75000"/>
                  </a:prstClr>
                </a:solidFill>
              </a:rPr>
              <a:pPr/>
              <a:t>2/23/2015</a:t>
            </a:fld>
            <a:endParaRPr lang="en-US">
              <a:solidFill>
                <a:prstClr val="white">
                  <a:tint val="75000"/>
                </a:prstClr>
              </a:solidFill>
            </a:endParaRPr>
          </a:p>
        </p:txBody>
      </p:sp>
      <p:sp>
        <p:nvSpPr>
          <p:cNvPr id="6" name="Footer Placeholder 5"/>
          <p:cNvSpPr>
            <a:spLocks noGrp="1"/>
          </p:cNvSpPr>
          <p:nvPr>
            <p:ph type="ftr" sz="quarter" idx="11"/>
          </p:nvPr>
        </p:nvSpPr>
        <p:spPr>
          <a:xfrm>
            <a:off x="685800" y="379941"/>
            <a:ext cx="6991492" cy="365125"/>
          </a:xfrm>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a:xfrm>
            <a:off x="10862452" y="381000"/>
            <a:ext cx="643748" cy="365125"/>
          </a:xfrm>
        </p:spPr>
        <p:txBody>
          <a:bodyPr/>
          <a:lstStyle/>
          <a:p>
            <a:fld id="{EC9925BC-65FF-47BF-92DC-47CDC87DF365}" type="slidenum">
              <a:rPr lang="en-US" smtClean="0">
                <a:solidFill>
                  <a:prstClr val="white">
                    <a:tint val="75000"/>
                  </a:prstClr>
                </a:solidFill>
              </a:rPr>
              <a:pPr/>
              <a:t>‹#›</a:t>
            </a:fld>
            <a:endParaRPr lang="en-US">
              <a:solidFill>
                <a:prstClr val="white">
                  <a:tint val="75000"/>
                </a:prstClr>
              </a:solidFill>
            </a:endParaRPr>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8000" dirty="0">
                <a:solidFill>
                  <a:prstClr val="white"/>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sz="8000" dirty="0">
                <a:solidFill>
                  <a:prstClr val="white"/>
                </a:solidFill>
                <a:effectLst/>
              </a:rPr>
              <a:t>”</a:t>
            </a:r>
          </a:p>
        </p:txBody>
      </p:sp>
    </p:spTree>
    <p:extLst>
      <p:ext uri="{BB962C8B-B14F-4D97-AF65-F5344CB8AC3E}">
        <p14:creationId xmlns:p14="http://schemas.microsoft.com/office/powerpoint/2010/main" val="1594194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FA767F88-448E-4BB5-8539-C924194C46A5}" type="datetimeFigureOut">
              <a:rPr lang="en-US" smtClean="0">
                <a:solidFill>
                  <a:prstClr val="white">
                    <a:tint val="75000"/>
                  </a:prstClr>
                </a:solidFill>
              </a:rPr>
              <a:pPr/>
              <a:t>2/23/2015</a:t>
            </a:fld>
            <a:endParaRPr lang="en-US">
              <a:solidFill>
                <a:prstClr val="white">
                  <a:tint val="75000"/>
                </a:prstClr>
              </a:solidFill>
            </a:endParaRPr>
          </a:p>
        </p:txBody>
      </p:sp>
      <p:sp>
        <p:nvSpPr>
          <p:cNvPr id="6" name="Footer Placeholder 5"/>
          <p:cNvSpPr>
            <a:spLocks noGrp="1"/>
          </p:cNvSpPr>
          <p:nvPr>
            <p:ph type="ftr" sz="quarter" idx="11"/>
          </p:nvPr>
        </p:nvSpPr>
        <p:spPr>
          <a:xfrm>
            <a:off x="685800" y="378883"/>
            <a:ext cx="6991492" cy="365125"/>
          </a:xfrm>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a:xfrm>
            <a:off x="10862452" y="381000"/>
            <a:ext cx="643748" cy="365125"/>
          </a:xfrm>
        </p:spPr>
        <p:txBody>
          <a:bodyPr/>
          <a:lstStyle/>
          <a:p>
            <a:fld id="{EC9925BC-65FF-47BF-92DC-47CDC87DF365}"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395315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A767F88-448E-4BB5-8539-C924194C46A5}" type="datetimeFigureOut">
              <a:rPr lang="en-US" smtClean="0">
                <a:solidFill>
                  <a:prstClr val="white">
                    <a:tint val="75000"/>
                  </a:prstClr>
                </a:solidFill>
              </a:rPr>
              <a:pPr/>
              <a:t>2/23/2015</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EC9925BC-65FF-47BF-92DC-47CDC87DF365}"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490013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A767F88-448E-4BB5-8539-C924194C46A5}" type="datetimeFigureOut">
              <a:rPr lang="en-US" smtClean="0">
                <a:solidFill>
                  <a:prstClr val="white">
                    <a:tint val="75000"/>
                  </a:prstClr>
                </a:solidFill>
              </a:rPr>
              <a:pPr/>
              <a:t>2/23/2015</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EC9925BC-65FF-47BF-92DC-47CDC87DF365}"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4985193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767F88-448E-4BB5-8539-C924194C46A5}" type="datetimeFigureOut">
              <a:rPr lang="en-US" smtClean="0">
                <a:solidFill>
                  <a:prstClr val="white">
                    <a:tint val="75000"/>
                  </a:prstClr>
                </a:solidFill>
              </a:rPr>
              <a:pPr/>
              <a:t>2/23/2015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C9925BC-65FF-47BF-92DC-47CDC87DF365}"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073074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FA767F88-448E-4BB5-8539-C924194C46A5}" type="datetimeFigureOut">
              <a:rPr lang="en-US" smtClean="0">
                <a:solidFill>
                  <a:prstClr val="white">
                    <a:tint val="75000"/>
                  </a:prstClr>
                </a:solidFill>
              </a:rPr>
              <a:pPr/>
              <a:t>2/23/2015</a:t>
            </a:fld>
            <a:endParaRPr lang="en-US">
              <a:solidFill>
                <a:prstClr val="white">
                  <a:tint val="75000"/>
                </a:prstClr>
              </a:solidFill>
            </a:endParaRPr>
          </a:p>
        </p:txBody>
      </p:sp>
      <p:sp>
        <p:nvSpPr>
          <p:cNvPr id="5" name="Footer Placeholder 4"/>
          <p:cNvSpPr>
            <a:spLocks noGrp="1"/>
          </p:cNvSpPr>
          <p:nvPr>
            <p:ph type="ftr" sz="quarter" idx="11"/>
          </p:nvPr>
        </p:nvSpPr>
        <p:spPr>
          <a:xfrm>
            <a:off x="685800" y="381000"/>
            <a:ext cx="6991492" cy="365125"/>
          </a:xfrm>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a:xfrm>
            <a:off x="10862452" y="381000"/>
            <a:ext cx="643748" cy="365125"/>
          </a:xfrm>
        </p:spPr>
        <p:txBody>
          <a:bodyPr/>
          <a:lstStyle/>
          <a:p>
            <a:fld id="{EC9925BC-65FF-47BF-92DC-47CDC87DF365}"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1457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767F88-448E-4BB5-8539-C924194C46A5}" type="datetimeFigureOut">
              <a:rPr lang="en-US" smtClean="0">
                <a:solidFill>
                  <a:prstClr val="white">
                    <a:tint val="75000"/>
                  </a:prstClr>
                </a:solidFill>
              </a:rPr>
              <a:pPr/>
              <a:t>2/23/2015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EC9925BC-65FF-47BF-92DC-47CDC87DF365}"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8644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FA767F88-448E-4BB5-8539-C924194C46A5}" type="datetimeFigureOut">
              <a:rPr lang="en-US" smtClean="0">
                <a:solidFill>
                  <a:prstClr val="white">
                    <a:tint val="75000"/>
                  </a:prstClr>
                </a:solidFill>
              </a:rPr>
              <a:pPr/>
              <a:t>2/23/2015</a:t>
            </a:fld>
            <a:endParaRPr lang="en-US">
              <a:solidFill>
                <a:prstClr val="white">
                  <a:tint val="75000"/>
                </a:prstClr>
              </a:solidFill>
            </a:endParaRPr>
          </a:p>
        </p:txBody>
      </p:sp>
      <p:sp>
        <p:nvSpPr>
          <p:cNvPr id="5" name="Footer Placeholder 4"/>
          <p:cNvSpPr>
            <a:spLocks noGrp="1"/>
          </p:cNvSpPr>
          <p:nvPr>
            <p:ph type="ftr" sz="quarter" idx="11"/>
          </p:nvPr>
        </p:nvSpPr>
        <p:spPr>
          <a:xfrm>
            <a:off x="685800" y="381001"/>
            <a:ext cx="6991492" cy="364065"/>
          </a:xfrm>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a:xfrm>
            <a:off x="10862452" y="381000"/>
            <a:ext cx="643748" cy="365125"/>
          </a:xfrm>
        </p:spPr>
        <p:txBody>
          <a:bodyPr/>
          <a:lstStyle/>
          <a:p>
            <a:fld id="{EC9925BC-65FF-47BF-92DC-47CDC87DF365}"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950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767F88-448E-4BB5-8539-C924194C46A5}" type="datetimeFigureOut">
              <a:rPr lang="en-US" smtClean="0">
                <a:solidFill>
                  <a:prstClr val="white">
                    <a:tint val="75000"/>
                  </a:prstClr>
                </a:solidFill>
              </a:rPr>
              <a:pPr/>
              <a:t>2/23/2015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C9925BC-65FF-47BF-92DC-47CDC87DF365}"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094654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767F88-448E-4BB5-8539-C924194C46A5}" type="datetimeFigureOut">
              <a:rPr lang="en-US" smtClean="0">
                <a:solidFill>
                  <a:prstClr val="white">
                    <a:tint val="75000"/>
                  </a:prstClr>
                </a:solidFill>
              </a:rPr>
              <a:pPr/>
              <a:t>2/23/2015</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EC9925BC-65FF-47BF-92DC-47CDC87DF365}"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10265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767F88-448E-4BB5-8539-C924194C46A5}" type="datetimeFigureOut">
              <a:rPr lang="en-US" smtClean="0">
                <a:solidFill>
                  <a:prstClr val="white">
                    <a:tint val="75000"/>
                  </a:prstClr>
                </a:solidFill>
              </a:rPr>
              <a:pPr/>
              <a:t>2/23/2015</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EC9925BC-65FF-47BF-92DC-47CDC87DF365}"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775618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767F88-448E-4BB5-8539-C924194C46A5}" type="datetimeFigureOut">
              <a:rPr lang="en-US" smtClean="0">
                <a:solidFill>
                  <a:prstClr val="white">
                    <a:tint val="75000"/>
                  </a:prstClr>
                </a:solidFill>
              </a:rPr>
              <a:pPr/>
              <a:t>2/23/2015</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EC9925BC-65FF-47BF-92DC-47CDC87DF365}"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70171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67F88-448E-4BB5-8539-C924194C46A5}" type="datetimeFigureOut">
              <a:rPr lang="en-US" smtClean="0">
                <a:solidFill>
                  <a:prstClr val="white">
                    <a:tint val="75000"/>
                  </a:prstClr>
                </a:solidFill>
              </a:rPr>
              <a:pPr/>
              <a:t>2/23/2015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C9925BC-65FF-47BF-92DC-47CDC87DF365}"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322329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767F88-448E-4BB5-8539-C924194C46A5}" type="datetimeFigureOut">
              <a:rPr lang="en-US" smtClean="0">
                <a:solidFill>
                  <a:prstClr val="white">
                    <a:tint val="75000"/>
                  </a:prstClr>
                </a:solidFill>
              </a:rPr>
              <a:pPr/>
              <a:t>2/23/2015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EC9925BC-65FF-47BF-92DC-47CDC87DF365}"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101565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A767F88-448E-4BB5-8539-C924194C46A5}" type="datetimeFigureOut">
              <a:rPr lang="en-US" smtClean="0">
                <a:solidFill>
                  <a:prstClr val="white">
                    <a:tint val="75000"/>
                  </a:prstClr>
                </a:solidFill>
              </a:rPr>
              <a:pPr/>
              <a:t>2/23/2015</a:t>
            </a:fld>
            <a:endParaRPr lang="en-US">
              <a:solidFill>
                <a:prstClr val="white">
                  <a:tint val="75000"/>
                </a:prstClr>
              </a:solidFill>
            </a:endParaRPr>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C9925BC-65FF-47BF-92DC-47CDC87DF365}"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416267722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stats</a:t>
            </a:r>
            <a:endParaRPr lang="en-US" dirty="0"/>
          </a:p>
        </p:txBody>
      </p:sp>
      <p:sp>
        <p:nvSpPr>
          <p:cNvPr id="3" name="Rectangle 2"/>
          <p:cNvSpPr/>
          <p:nvPr/>
        </p:nvSpPr>
        <p:spPr>
          <a:xfrm>
            <a:off x="906516" y="2264667"/>
            <a:ext cx="9616966" cy="3416320"/>
          </a:xfrm>
          <a:prstGeom prst="rect">
            <a:avLst/>
          </a:prstGeom>
        </p:spPr>
        <p:txBody>
          <a:bodyPr wrap="square">
            <a:spAutoFit/>
          </a:bodyPr>
          <a:lstStyle/>
          <a:p>
            <a:pPr algn="ctr"/>
            <a:r>
              <a:rPr lang="en-US" sz="3600" dirty="0">
                <a:solidFill>
                  <a:prstClr val="white"/>
                </a:solidFill>
              </a:rPr>
              <a:t>According to the CDC, suicide is the third leading cause of death among young people, resulting in about 4,400 deaths per year. For every suicide among young people, there are at least 100 suicide attempts.</a:t>
            </a:r>
            <a:endParaRPr lang="en-US" sz="3600" dirty="0">
              <a:solidFill>
                <a:prstClr val="white"/>
              </a:solidFill>
            </a:endParaRPr>
          </a:p>
        </p:txBody>
      </p:sp>
    </p:spTree>
    <p:extLst>
      <p:ext uri="{BB962C8B-B14F-4D97-AF65-F5344CB8AC3E}">
        <p14:creationId xmlns:p14="http://schemas.microsoft.com/office/powerpoint/2010/main" val="122609438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Stats</a:t>
            </a:r>
            <a:endParaRPr lang="en-US" dirty="0"/>
          </a:p>
        </p:txBody>
      </p:sp>
      <p:sp>
        <p:nvSpPr>
          <p:cNvPr id="3" name="Rectangle 2"/>
          <p:cNvSpPr/>
          <p:nvPr/>
        </p:nvSpPr>
        <p:spPr>
          <a:xfrm>
            <a:off x="1119352" y="1605905"/>
            <a:ext cx="9814034" cy="5016758"/>
          </a:xfrm>
          <a:prstGeom prst="rect">
            <a:avLst/>
          </a:prstGeom>
        </p:spPr>
        <p:txBody>
          <a:bodyPr wrap="square">
            <a:spAutoFit/>
          </a:bodyPr>
          <a:lstStyle/>
          <a:p>
            <a:pPr algn="ctr"/>
            <a:r>
              <a:rPr lang="en-US" sz="4000" dirty="0">
                <a:solidFill>
                  <a:prstClr val="white"/>
                </a:solidFill>
              </a:rPr>
              <a:t>Over half (55 percent) of all teens who use social media have witnessed outright bullying via that medium.</a:t>
            </a:r>
          </a:p>
          <a:p>
            <a:pPr algn="ctr"/>
            <a:endParaRPr lang="en-US" sz="4000" dirty="0">
              <a:solidFill>
                <a:prstClr val="white"/>
              </a:solidFill>
            </a:endParaRPr>
          </a:p>
          <a:p>
            <a:pPr algn="ctr"/>
            <a:r>
              <a:rPr lang="en-US" sz="4000" dirty="0">
                <a:solidFill>
                  <a:prstClr val="white"/>
                </a:solidFill>
              </a:rPr>
              <a:t>An astounding 95 percent of teens who witnessed bullying on social media report that others, like them, have ignored the behavior.</a:t>
            </a:r>
            <a:endParaRPr lang="en-US" sz="4000" dirty="0">
              <a:solidFill>
                <a:prstClr val="white"/>
              </a:solidFill>
            </a:endParaRPr>
          </a:p>
        </p:txBody>
      </p:sp>
    </p:spTree>
    <p:extLst>
      <p:ext uri="{BB962C8B-B14F-4D97-AF65-F5344CB8AC3E}">
        <p14:creationId xmlns:p14="http://schemas.microsoft.com/office/powerpoint/2010/main" val="2299075519"/>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Stats</a:t>
            </a:r>
            <a:endParaRPr lang="en-US" dirty="0"/>
          </a:p>
        </p:txBody>
      </p:sp>
      <p:sp>
        <p:nvSpPr>
          <p:cNvPr id="3" name="Rectangle 2"/>
          <p:cNvSpPr/>
          <p:nvPr/>
        </p:nvSpPr>
        <p:spPr>
          <a:xfrm>
            <a:off x="299545" y="1591808"/>
            <a:ext cx="8458200" cy="2554545"/>
          </a:xfrm>
          <a:prstGeom prst="rect">
            <a:avLst/>
          </a:prstGeom>
        </p:spPr>
        <p:txBody>
          <a:bodyPr wrap="square">
            <a:spAutoFit/>
          </a:bodyPr>
          <a:lstStyle/>
          <a:p>
            <a:r>
              <a:rPr lang="en-US" sz="4000" dirty="0">
                <a:solidFill>
                  <a:prstClr val="white"/>
                </a:solidFill>
              </a:rPr>
              <a:t>Nearly one in three schoolchildren experience some level of bullying between the grades of six through 10.</a:t>
            </a:r>
            <a:endParaRPr lang="en-US" sz="4000" dirty="0">
              <a:solidFill>
                <a:prstClr val="white"/>
              </a:solidFill>
            </a:endParaRPr>
          </a:p>
        </p:txBody>
      </p:sp>
      <p:sp>
        <p:nvSpPr>
          <p:cNvPr id="4" name="Rectangle 3"/>
          <p:cNvSpPr/>
          <p:nvPr/>
        </p:nvSpPr>
        <p:spPr>
          <a:xfrm>
            <a:off x="2207172" y="4485084"/>
            <a:ext cx="8797159" cy="1938992"/>
          </a:xfrm>
          <a:prstGeom prst="rect">
            <a:avLst/>
          </a:prstGeom>
        </p:spPr>
        <p:txBody>
          <a:bodyPr wrap="square">
            <a:spAutoFit/>
          </a:bodyPr>
          <a:lstStyle/>
          <a:p>
            <a:pPr algn="ctr"/>
            <a:r>
              <a:rPr lang="en-US" sz="4000" dirty="0">
                <a:solidFill>
                  <a:prstClr val="white"/>
                </a:solidFill>
              </a:rPr>
              <a:t>In fact, six out of 10 teenagers say they see bullying happen at school at least once a day.</a:t>
            </a:r>
            <a:endParaRPr lang="en-US" sz="4000" dirty="0">
              <a:solidFill>
                <a:prstClr val="white"/>
              </a:solidFill>
            </a:endParaRPr>
          </a:p>
        </p:txBody>
      </p:sp>
    </p:spTree>
    <p:extLst>
      <p:ext uri="{BB962C8B-B14F-4D97-AF65-F5344CB8AC3E}">
        <p14:creationId xmlns:p14="http://schemas.microsoft.com/office/powerpoint/2010/main" val="137089204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otalTime>3</TotalTime>
  <Words>127</Words>
  <Application>Microsoft Office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Century Gothic</vt:lpstr>
      <vt:lpstr>Vapor Trail</vt:lpstr>
      <vt:lpstr>stats</vt:lpstr>
      <vt:lpstr>Stats</vt:lpstr>
      <vt:lpstr>Stats</vt:lpstr>
    </vt:vector>
  </TitlesOfParts>
  <Company>Onslow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&amp; Cyber… stuff!?!? </dc:title>
  <dc:creator>Nicole Cox</dc:creator>
  <cp:lastModifiedBy>Nicole Cox</cp:lastModifiedBy>
  <cp:revision>2</cp:revision>
  <dcterms:created xsi:type="dcterms:W3CDTF">2015-02-23T13:32:53Z</dcterms:created>
  <dcterms:modified xsi:type="dcterms:W3CDTF">2015-02-23T13:36:41Z</dcterms:modified>
</cp:coreProperties>
</file>