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7"/>
  </p:handoutMasterIdLst>
  <p:sldIdLst>
    <p:sldId id="256" r:id="rId2"/>
    <p:sldId id="266" r:id="rId3"/>
    <p:sldId id="257" r:id="rId4"/>
    <p:sldId id="258" r:id="rId5"/>
    <p:sldId id="265" r:id="rId6"/>
    <p:sldId id="260" r:id="rId7"/>
    <p:sldId id="269" r:id="rId8"/>
    <p:sldId id="261" r:id="rId9"/>
    <p:sldId id="259" r:id="rId10"/>
    <p:sldId id="262" r:id="rId11"/>
    <p:sldId id="267" r:id="rId12"/>
    <p:sldId id="263" r:id="rId13"/>
    <p:sldId id="268" r:id="rId14"/>
    <p:sldId id="264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74E58-2A94-40D0-9C54-BFFD0A54997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7FACD-0AF5-4181-B39A-58966ADC0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279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4DF4-0650-4CEE-B001-9E1211C360F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D48920-D319-457A-AC38-C83050884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4DF4-0650-4CEE-B001-9E1211C360F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8920-D319-457A-AC38-C83050884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D48920-D319-457A-AC38-C83050884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4DF4-0650-4CEE-B001-9E1211C360F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4DF4-0650-4CEE-B001-9E1211C360F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D48920-D319-457A-AC38-C83050884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4DF4-0650-4CEE-B001-9E1211C360F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D48920-D319-457A-AC38-C83050884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944DF4-0650-4CEE-B001-9E1211C360F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8920-D319-457A-AC38-C83050884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4DF4-0650-4CEE-B001-9E1211C360F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D48920-D319-457A-AC38-C83050884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4DF4-0650-4CEE-B001-9E1211C360F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D48920-D319-457A-AC38-C83050884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4DF4-0650-4CEE-B001-9E1211C360F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48920-D319-457A-AC38-C83050884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D48920-D319-457A-AC38-C83050884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4DF4-0650-4CEE-B001-9E1211C360F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D48920-D319-457A-AC38-C83050884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944DF4-0650-4CEE-B001-9E1211C360F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944DF4-0650-4CEE-B001-9E1211C360FE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D48920-D319-457A-AC38-C83050884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oardcertifiedteachers.org/retake-candidat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oardcertifiedteachers.org/national-board-field-test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ardcertifiedteacher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ewiss@uncw.edu" TargetMode="External"/><Relationship Id="rId2" Type="http://schemas.openxmlformats.org/officeDocument/2006/relationships/hyperlink" Target="mailto:elic.senter@ncae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jayne.miller@onslow.k12.nc.u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oardcertifiedteachers.org/first-time-candidates" TargetMode="External"/><Relationship Id="rId2" Type="http://schemas.openxmlformats.org/officeDocument/2006/relationships/hyperlink" Target="http://boardcertifiedteachers.org/for-candidat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oardcertifiedteachers.org/sites/default/files/ECYA_SC_Component1.pd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oardcertifiedteachers.org/sites/default/files/ECYA-SC.pdf" TargetMode="External"/><Relationship Id="rId4" Type="http://schemas.openxmlformats.org/officeDocument/2006/relationships/hyperlink" Target="http://boardcertifiedteachers.org/sites/default/files/ECYA_SC_Comp2FINAL.zi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24200"/>
          </a:xfrm>
        </p:spPr>
        <p:txBody>
          <a:bodyPr>
            <a:noAutofit/>
          </a:bodyPr>
          <a:lstStyle/>
          <a:p>
            <a:r>
              <a:rPr lang="en-US" sz="2400" cap="none" dirty="0" smtClean="0">
                <a:latin typeface="Comic Sans MS" pitchFamily="66" charset="0"/>
              </a:rPr>
              <a:t>I want to do this but I’m scared</a:t>
            </a:r>
          </a:p>
          <a:p>
            <a:endParaRPr lang="en-US" sz="2400" cap="none" dirty="0" smtClean="0">
              <a:latin typeface="Comic Sans MS" pitchFamily="66" charset="0"/>
            </a:endParaRPr>
          </a:p>
          <a:p>
            <a:r>
              <a:rPr lang="en-US" sz="2400" cap="none" dirty="0" smtClean="0">
                <a:latin typeface="Comic Sans MS" pitchFamily="66" charset="0"/>
              </a:rPr>
              <a:t>Or</a:t>
            </a:r>
          </a:p>
          <a:p>
            <a:r>
              <a:rPr lang="en-US" sz="2400" cap="none" dirty="0" smtClean="0">
                <a:latin typeface="Comic Sans MS" pitchFamily="66" charset="0"/>
              </a:rPr>
              <a:t> </a:t>
            </a:r>
          </a:p>
          <a:p>
            <a:r>
              <a:rPr lang="en-US" sz="2400" cap="none" dirty="0" smtClean="0">
                <a:latin typeface="Comic Sans MS" pitchFamily="66" charset="0"/>
              </a:rPr>
              <a:t>I don’t think I have what it takes</a:t>
            </a:r>
            <a:endParaRPr lang="en-US" sz="2400" cap="none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6248400" cy="1676400"/>
          </a:xfrm>
        </p:spPr>
        <p:txBody>
          <a:bodyPr/>
          <a:lstStyle/>
          <a:p>
            <a:r>
              <a:rPr lang="en-US" dirty="0" smtClean="0">
                <a:latin typeface="Old English Text MT" pitchFamily="66" charset="0"/>
              </a:rPr>
              <a:t>National Boards Certification</a:t>
            </a:r>
            <a:endParaRPr lang="en-US" dirty="0">
              <a:latin typeface="Old English Text MT" pitchFamily="66" charset="0"/>
            </a:endParaRPr>
          </a:p>
        </p:txBody>
      </p:sp>
      <p:pic>
        <p:nvPicPr>
          <p:cNvPr id="1026" name="Picture 2" descr="C:\Documents and Settings\jayne.miller\Local Settings\Temporary Internet Files\Content.IE5\PBGMWYPM\nbct_logo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04800"/>
            <a:ext cx="1957526" cy="20162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39413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Kristen ITC" pitchFamily="66" charset="0"/>
              </a:rPr>
              <a:t>Pointers &amp; Tips</a:t>
            </a:r>
            <a:endParaRPr lang="en-US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latin typeface="Kristen ITC" pitchFamily="66" charset="0"/>
              </a:rPr>
              <a:t>Save artifacts (5 years)</a:t>
            </a:r>
          </a:p>
          <a:p>
            <a:r>
              <a:rPr lang="en-US" sz="1800" dirty="0" smtClean="0">
                <a:latin typeface="Kristen ITC" pitchFamily="66" charset="0"/>
              </a:rPr>
              <a:t>Be organized (files)</a:t>
            </a:r>
          </a:p>
          <a:p>
            <a:r>
              <a:rPr lang="en-US" sz="1800" dirty="0" smtClean="0">
                <a:latin typeface="Kristen ITC" pitchFamily="66" charset="0"/>
              </a:rPr>
              <a:t>If something doesn’t work as planned, explain in your reflection section</a:t>
            </a:r>
          </a:p>
          <a:p>
            <a:r>
              <a:rPr lang="en-US" sz="1800" dirty="0" smtClean="0">
                <a:latin typeface="Kristen ITC" pitchFamily="66" charset="0"/>
              </a:rPr>
              <a:t>Ask more than an English teacher to read your work</a:t>
            </a:r>
          </a:p>
          <a:p>
            <a:r>
              <a:rPr lang="en-US" sz="1800" dirty="0" smtClean="0">
                <a:latin typeface="Kristen ITC" pitchFamily="66" charset="0"/>
              </a:rPr>
              <a:t>Common language – can the person on the street understand what you are trying to say?</a:t>
            </a:r>
          </a:p>
          <a:p>
            <a:pPr lvl="1"/>
            <a:r>
              <a:rPr lang="en-US" sz="1400" dirty="0" smtClean="0">
                <a:latin typeface="Kristen ITC" pitchFamily="66" charset="0"/>
              </a:rPr>
              <a:t>Use Why, Because, I, and other words to convey your message</a:t>
            </a:r>
          </a:p>
          <a:p>
            <a:r>
              <a:rPr lang="en-US" sz="1800" dirty="0" smtClean="0">
                <a:latin typeface="Kristen ITC" pitchFamily="66" charset="0"/>
              </a:rPr>
              <a:t>Writing:  does it all fit into your plan – what is your theme through out</a:t>
            </a:r>
          </a:p>
          <a:p>
            <a:r>
              <a:rPr lang="en-US" sz="1800" dirty="0" smtClean="0">
                <a:latin typeface="Kristen ITC" pitchFamily="66" charset="0"/>
              </a:rPr>
              <a:t>Just do what you are doing – document (Above and Beyond)</a:t>
            </a:r>
          </a:p>
          <a:p>
            <a:r>
              <a:rPr lang="en-US" sz="1800" dirty="0" smtClean="0">
                <a:latin typeface="Kristen ITC" pitchFamily="66" charset="0"/>
              </a:rPr>
              <a:t>Bullet or narrative</a:t>
            </a:r>
          </a:p>
          <a:p>
            <a:r>
              <a:rPr lang="en-US" sz="1800" dirty="0" smtClean="0">
                <a:latin typeface="Kristen ITC" pitchFamily="66" charset="0"/>
              </a:rPr>
              <a:t>Key words-</a:t>
            </a:r>
          </a:p>
          <a:p>
            <a:pPr lvl="1"/>
            <a:r>
              <a:rPr lang="en-US" sz="1400" dirty="0" smtClean="0">
                <a:latin typeface="Kristen ITC" pitchFamily="66" charset="0"/>
              </a:rPr>
              <a:t>IMPACT STUDENT LEARNING</a:t>
            </a:r>
          </a:p>
          <a:p>
            <a:pPr lvl="1"/>
            <a:r>
              <a:rPr lang="en-US" sz="1400" dirty="0" smtClean="0">
                <a:latin typeface="Kristen ITC" pitchFamily="66" charset="0"/>
              </a:rPr>
              <a:t>Collaboration</a:t>
            </a:r>
          </a:p>
          <a:p>
            <a:r>
              <a:rPr lang="en-US" sz="1800" dirty="0" smtClean="0">
                <a:latin typeface="Kristen ITC" pitchFamily="66" charset="0"/>
              </a:rPr>
              <a:t>12-percent salary increase (BIG INCENTIVE)</a:t>
            </a:r>
            <a:endParaRPr lang="en-US" sz="20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56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Kristen ITC" pitchFamily="66" charset="0"/>
              </a:rPr>
              <a:t>I Didn’t make it – Now what?</a:t>
            </a:r>
            <a:endParaRPr lang="en-US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http://boardcertifiedteachers.org/retake-candidates</a:t>
            </a: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400" dirty="0" smtClean="0">
                <a:solidFill>
                  <a:schemeClr val="accent1"/>
                </a:solidFill>
              </a:rPr>
              <a:t>DON’T GIVE UP!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103" name="Picture 7" descr="C:\Documents and Settings\jayne.miller\Local Settings\Temporary Internet Files\Content.IE5\52CH9XAI\never-give-up (1)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429000"/>
            <a:ext cx="2362200" cy="29713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24345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Kristen ITC" pitchFamily="66" charset="0"/>
              </a:rPr>
              <a:t>RENEWAL (already?)</a:t>
            </a:r>
            <a:endParaRPr lang="en-US" sz="4000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Kristen ITC" pitchFamily="66" charset="0"/>
              </a:rPr>
              <a:t>Start in year 8 to do renewal – just incase</a:t>
            </a:r>
          </a:p>
          <a:p>
            <a:r>
              <a:rPr lang="en-US" sz="3200" dirty="0" smtClean="0">
                <a:latin typeface="Kristen ITC" pitchFamily="66" charset="0"/>
              </a:rPr>
              <a:t>Isn’t as intense as Initial (passage rate)</a:t>
            </a:r>
          </a:p>
          <a:p>
            <a:r>
              <a:rPr lang="en-US" sz="3200" dirty="0" smtClean="0">
                <a:latin typeface="Kristen ITC" pitchFamily="66" charset="0"/>
              </a:rPr>
              <a:t>Collect artifacts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200" name="Picture 8" descr="C:\Documents and Settings\jayne.miller\Local Settings\Temporary Internet Files\Content.IE5\GZD0E4NN\Emoticons-Cool-face-11137-larg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1999" y="3249900"/>
            <a:ext cx="2630653" cy="261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24345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1"/>
                </a:solidFill>
                <a:latin typeface="Kristen ITC" pitchFamily="66" charset="0"/>
              </a:rPr>
              <a:t>Still Not Sure Opportunity</a:t>
            </a:r>
            <a:endParaRPr lang="en-US" sz="4400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http://boardcertifiedteachers.org/national-board-field-tests</a:t>
            </a: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000" dirty="0" smtClean="0">
                <a:solidFill>
                  <a:schemeClr val="accent1"/>
                </a:solidFill>
                <a:latin typeface="Kristen ITC" pitchFamily="66" charset="0"/>
              </a:rPr>
              <a:t>Volunteer to do a field test</a:t>
            </a:r>
            <a:endParaRPr lang="en-US" sz="4000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pic>
        <p:nvPicPr>
          <p:cNvPr id="7170" name="Picture 2" descr="C:\Documents and Settings\jayne.miller\Local Settings\Temporary Internet Files\Content.IE5\52CH9XAI\volunteer-hands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581400"/>
            <a:ext cx="2857500" cy="2533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24345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1"/>
                </a:solidFill>
                <a:latin typeface="Kristen ITC" pitchFamily="66" charset="0"/>
              </a:rPr>
              <a:t>Support Group?</a:t>
            </a:r>
            <a:endParaRPr lang="en-US" sz="4400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If there is interest – we can have a support group</a:t>
            </a:r>
          </a:p>
          <a:p>
            <a:r>
              <a:rPr lang="en-US" dirty="0" smtClean="0">
                <a:latin typeface="Kristen ITC" pitchFamily="66" charset="0"/>
              </a:rPr>
              <a:t>If you begin this process – submit your work and see where you stand</a:t>
            </a:r>
          </a:p>
          <a:p>
            <a:r>
              <a:rPr lang="en-US" dirty="0" smtClean="0">
                <a:latin typeface="Kristen ITC" pitchFamily="66" charset="0"/>
              </a:rPr>
              <a:t>Believe in yourself</a:t>
            </a:r>
          </a:p>
          <a:p>
            <a:r>
              <a:rPr lang="en-US" dirty="0" smtClean="0">
                <a:latin typeface="Kristen ITC" pitchFamily="66" charset="0"/>
              </a:rPr>
              <a:t>Don’t give up</a:t>
            </a:r>
          </a:p>
          <a:p>
            <a:r>
              <a:rPr lang="en-US" dirty="0" smtClean="0">
                <a:latin typeface="Kristen ITC" pitchFamily="66" charset="0"/>
              </a:rPr>
              <a:t>Pit falls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Documents and Settings\jayne.miller\Local Settings\Temporary Internet Files\Content.IE5\GZD0E4NN\shutterstock_46071859-sml-edi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505200"/>
            <a:ext cx="1798320" cy="17287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24345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905000"/>
            <a:ext cx="8001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QUESTIONS?</a:t>
            </a:r>
            <a:endParaRPr lang="en-US" sz="8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jayne.miller\Local Settings\Temporary Internet Files\Content.IE5\PBGMWYPM\lost_emotic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124200"/>
            <a:ext cx="3705225" cy="3057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2434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Kristen ITC" pitchFamily="66" charset="0"/>
              </a:rPr>
              <a:t>Information</a:t>
            </a:r>
            <a:endParaRPr lang="en-US" sz="4200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267200"/>
            <a:ext cx="8503920" cy="1905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dirty="0" smtClean="0">
                <a:latin typeface="Kristen ITC" pitchFamily="66" charset="0"/>
                <a:hlinkClick r:id="rId2"/>
              </a:rPr>
              <a:t>www.</a:t>
            </a:r>
            <a:r>
              <a:rPr lang="en-US" sz="2400" b="1" dirty="0" smtClean="0">
                <a:latin typeface="Kristen ITC" pitchFamily="66" charset="0"/>
                <a:hlinkClick r:id="rId2"/>
              </a:rPr>
              <a:t>boardcertified</a:t>
            </a:r>
            <a:r>
              <a:rPr lang="en-US" sz="2400" dirty="0" smtClean="0">
                <a:latin typeface="Kristen ITC" pitchFamily="66" charset="0"/>
                <a:hlinkClick r:id="rId2"/>
              </a:rPr>
              <a:t>teachers.org</a:t>
            </a:r>
            <a:endParaRPr lang="en-US" sz="2400" dirty="0" smtClean="0">
              <a:latin typeface="Kristen ITC" pitchFamily="66" charset="0"/>
            </a:endParaRPr>
          </a:p>
          <a:p>
            <a:pPr lvl="1" algn="ctr">
              <a:buNone/>
            </a:pPr>
            <a:r>
              <a:rPr lang="en-US" sz="2400" dirty="0" smtClean="0">
                <a:latin typeface="Kristen ITC" pitchFamily="66" charset="0"/>
              </a:rPr>
              <a:t>http://boardcertifiedteachers.org/in-your-state/north-carolina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00201"/>
            <a:ext cx="8534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risten ITC" pitchFamily="66" charset="0"/>
              </a:rPr>
              <a:t>NBCTs strong nationwide - 110,447 </a:t>
            </a:r>
          </a:p>
          <a:p>
            <a:pPr algn="ctr"/>
            <a:endParaRPr lang="en-US" sz="2800" dirty="0" smtClean="0">
              <a:latin typeface="Kristen ITC" pitchFamily="66" charset="0"/>
            </a:endParaRPr>
          </a:p>
          <a:p>
            <a:pPr algn="ctr"/>
            <a:r>
              <a:rPr lang="en-US" sz="2800" dirty="0" smtClean="0">
                <a:latin typeface="Kristen ITC" pitchFamily="66" charset="0"/>
              </a:rPr>
              <a:t>North Carolina ranks Number One in the Nation – 20,611 (for 2 decades NC has led the nation)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dirty="0" smtClean="0"/>
          </a:p>
          <a:p>
            <a:pPr algn="ctr"/>
            <a:endParaRPr lang="en-US" dirty="0" smtClean="0">
              <a:latin typeface="Kristen ITC" pitchFamily="66" charset="0"/>
            </a:endParaRP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76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mic Sans MS" pitchFamily="66" charset="0"/>
              </a:rPr>
              <a:t>Support</a:t>
            </a:r>
            <a:endParaRPr lang="en-US" sz="4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11752"/>
          </a:xfrm>
        </p:spPr>
        <p:txBody>
          <a:bodyPr>
            <a:no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0" indent="0" fontAlgn="base">
              <a:buNone/>
            </a:pPr>
            <a:r>
              <a:rPr lang="en-US" sz="1200" dirty="0" smtClean="0">
                <a:latin typeface="Kristen ITC" pitchFamily="66" charset="0"/>
              </a:rPr>
              <a:t>		</a:t>
            </a:r>
            <a:r>
              <a:rPr lang="en-US" sz="1600" dirty="0" smtClean="0">
                <a:latin typeface="Kristen ITC" pitchFamily="66" charset="0"/>
              </a:rPr>
              <a:t>North </a:t>
            </a:r>
            <a:r>
              <a:rPr lang="en-US" sz="1600" dirty="0">
                <a:latin typeface="Kristen ITC" pitchFamily="66" charset="0"/>
              </a:rPr>
              <a:t>Carolina Association of Educators </a:t>
            </a:r>
            <a:r>
              <a:rPr lang="en-US" sz="1600" dirty="0" smtClean="0">
                <a:latin typeface="Kristen ITC" pitchFamily="66" charset="0"/>
              </a:rPr>
              <a:t>(</a:t>
            </a:r>
            <a:r>
              <a:rPr lang="en-US" sz="1600" dirty="0">
                <a:latin typeface="Kristen ITC" pitchFamily="66" charset="0"/>
              </a:rPr>
              <a:t>NCAE)</a:t>
            </a:r>
            <a:br>
              <a:rPr lang="en-US" sz="1600" dirty="0">
                <a:latin typeface="Kristen ITC" pitchFamily="66" charset="0"/>
              </a:rPr>
            </a:br>
            <a:r>
              <a:rPr lang="en-US" sz="1600" dirty="0" smtClean="0">
                <a:latin typeface="Kristen ITC" pitchFamily="66" charset="0"/>
              </a:rPr>
              <a:t>		</a:t>
            </a:r>
            <a:r>
              <a:rPr lang="en-US" sz="1600" dirty="0" err="1" smtClean="0">
                <a:latin typeface="Kristen ITC" pitchFamily="66" charset="0"/>
              </a:rPr>
              <a:t>Elic</a:t>
            </a:r>
            <a:r>
              <a:rPr lang="en-US" sz="1600" dirty="0" smtClean="0">
                <a:latin typeface="Kristen ITC" pitchFamily="66" charset="0"/>
              </a:rPr>
              <a:t> </a:t>
            </a:r>
            <a:r>
              <a:rPr lang="en-US" sz="1600" dirty="0" err="1">
                <a:latin typeface="Kristen ITC" pitchFamily="66" charset="0"/>
              </a:rPr>
              <a:t>Senter</a:t>
            </a:r>
            <a:r>
              <a:rPr lang="en-US" sz="1600" dirty="0">
                <a:latin typeface="Kristen ITC" pitchFamily="66" charset="0"/>
              </a:rPr>
              <a:t/>
            </a:r>
            <a:br>
              <a:rPr lang="en-US" sz="1600" dirty="0">
                <a:latin typeface="Kristen ITC" pitchFamily="66" charset="0"/>
              </a:rPr>
            </a:br>
            <a:r>
              <a:rPr lang="en-US" sz="1600" dirty="0" smtClean="0">
                <a:latin typeface="Kristen ITC" pitchFamily="66" charset="0"/>
              </a:rPr>
              <a:t>		Phone</a:t>
            </a:r>
            <a:r>
              <a:rPr lang="en-US" sz="1600" dirty="0">
                <a:latin typeface="Kristen ITC" pitchFamily="66" charset="0"/>
              </a:rPr>
              <a:t>: 800-662-7924/919-832-3000</a:t>
            </a:r>
            <a:br>
              <a:rPr lang="en-US" sz="1600" dirty="0">
                <a:latin typeface="Kristen ITC" pitchFamily="66" charset="0"/>
              </a:rPr>
            </a:br>
            <a:r>
              <a:rPr lang="en-US" sz="1600" dirty="0" smtClean="0">
                <a:latin typeface="Kristen ITC" pitchFamily="66" charset="0"/>
              </a:rPr>
              <a:t>		Email</a:t>
            </a:r>
            <a:r>
              <a:rPr lang="en-US" sz="1600" dirty="0">
                <a:latin typeface="Kristen ITC" pitchFamily="66" charset="0"/>
              </a:rPr>
              <a:t>: </a:t>
            </a:r>
            <a:r>
              <a:rPr lang="en-US" sz="1600" dirty="0">
                <a:latin typeface="Kristen ITC" pitchFamily="66" charset="0"/>
                <a:hlinkClick r:id="rId2"/>
              </a:rPr>
              <a:t>elic.senter@ncae.org</a:t>
            </a:r>
            <a:endParaRPr lang="en-US" sz="1600" dirty="0">
              <a:latin typeface="Kristen ITC" pitchFamily="66" charset="0"/>
            </a:endParaRPr>
          </a:p>
          <a:p>
            <a:pPr marL="0" indent="0" fontAlgn="base">
              <a:buNone/>
            </a:pPr>
            <a:endParaRPr lang="en-US" sz="1600" dirty="0" smtClean="0">
              <a:latin typeface="Kristen ITC" pitchFamily="66" charset="0"/>
            </a:endParaRPr>
          </a:p>
          <a:p>
            <a:pPr marL="0" indent="0" fontAlgn="base">
              <a:buNone/>
            </a:pPr>
            <a:r>
              <a:rPr lang="en-US" sz="1600" dirty="0">
                <a:latin typeface="Kristen ITC" pitchFamily="66" charset="0"/>
              </a:rPr>
              <a:t>	</a:t>
            </a:r>
            <a:r>
              <a:rPr lang="en-US" sz="1600" dirty="0" smtClean="0">
                <a:latin typeface="Kristen ITC" pitchFamily="66" charset="0"/>
              </a:rPr>
              <a:t>	University </a:t>
            </a:r>
            <a:r>
              <a:rPr lang="en-US" sz="1600" dirty="0">
                <a:latin typeface="Kristen ITC" pitchFamily="66" charset="0"/>
              </a:rPr>
              <a:t>of North Carolina at </a:t>
            </a:r>
            <a:r>
              <a:rPr lang="en-US" sz="1600" dirty="0" smtClean="0">
                <a:latin typeface="Kristen ITC" pitchFamily="66" charset="0"/>
              </a:rPr>
              <a:t>Wilmington</a:t>
            </a:r>
            <a:r>
              <a:rPr lang="en-US" sz="1600" dirty="0">
                <a:latin typeface="Kristen ITC" pitchFamily="66" charset="0"/>
              </a:rPr>
              <a:t/>
            </a:r>
            <a:br>
              <a:rPr lang="en-US" sz="1600" dirty="0">
                <a:latin typeface="Kristen ITC" pitchFamily="66" charset="0"/>
              </a:rPr>
            </a:br>
            <a:r>
              <a:rPr lang="en-US" sz="1600" dirty="0" smtClean="0">
                <a:latin typeface="Kristen ITC" pitchFamily="66" charset="0"/>
              </a:rPr>
              <a:t>		</a:t>
            </a:r>
            <a:r>
              <a:rPr lang="en-US" sz="1600" dirty="0" err="1" smtClean="0">
                <a:latin typeface="Kristen ITC" pitchFamily="66" charset="0"/>
              </a:rPr>
              <a:t>Somer</a:t>
            </a:r>
            <a:r>
              <a:rPr lang="en-US" sz="1600" dirty="0" smtClean="0">
                <a:latin typeface="Kristen ITC" pitchFamily="66" charset="0"/>
              </a:rPr>
              <a:t> </a:t>
            </a:r>
            <a:r>
              <a:rPr lang="en-US" sz="1600" dirty="0">
                <a:latin typeface="Kristen ITC" pitchFamily="66" charset="0"/>
              </a:rPr>
              <a:t>Lewis, NBCT</a:t>
            </a:r>
            <a:br>
              <a:rPr lang="en-US" sz="1600" dirty="0">
                <a:latin typeface="Kristen ITC" pitchFamily="66" charset="0"/>
              </a:rPr>
            </a:br>
            <a:r>
              <a:rPr lang="en-US" sz="1600" dirty="0" smtClean="0">
                <a:latin typeface="Kristen ITC" pitchFamily="66" charset="0"/>
              </a:rPr>
              <a:t>		Phone</a:t>
            </a:r>
            <a:r>
              <a:rPr lang="en-US" sz="1600" dirty="0">
                <a:latin typeface="Kristen ITC" pitchFamily="66" charset="0"/>
              </a:rPr>
              <a:t>: 910-962-7669</a:t>
            </a:r>
            <a:br>
              <a:rPr lang="en-US" sz="1600" dirty="0">
                <a:latin typeface="Kristen ITC" pitchFamily="66" charset="0"/>
              </a:rPr>
            </a:br>
            <a:r>
              <a:rPr lang="en-US" sz="1600" dirty="0" smtClean="0">
                <a:latin typeface="Kristen ITC" pitchFamily="66" charset="0"/>
              </a:rPr>
              <a:t>		Email</a:t>
            </a:r>
            <a:r>
              <a:rPr lang="en-US" sz="1600" dirty="0">
                <a:latin typeface="Kristen ITC" pitchFamily="66" charset="0"/>
              </a:rPr>
              <a:t>: </a:t>
            </a:r>
            <a:r>
              <a:rPr lang="en-US" sz="1600" dirty="0" smtClean="0">
                <a:latin typeface="Kristen ITC" pitchFamily="66" charset="0"/>
                <a:hlinkClick r:id="rId3"/>
              </a:rPr>
              <a:t>lewiss@uncw.edu</a:t>
            </a:r>
            <a:endParaRPr lang="en-US" sz="1600" dirty="0" smtClean="0">
              <a:latin typeface="Kristen ITC" pitchFamily="66" charset="0"/>
            </a:endParaRPr>
          </a:p>
          <a:p>
            <a:pPr marL="0" indent="0" fontAlgn="base">
              <a:buNone/>
            </a:pPr>
            <a:endParaRPr lang="en-US" sz="1600" dirty="0" smtClean="0">
              <a:latin typeface="Kristen ITC" pitchFamily="66" charset="0"/>
            </a:endParaRPr>
          </a:p>
          <a:p>
            <a:pPr marL="0" indent="0" fontAlgn="base">
              <a:buNone/>
            </a:pPr>
            <a:r>
              <a:rPr lang="en-US" sz="1600" dirty="0" smtClean="0">
                <a:latin typeface="Kristen ITC" pitchFamily="66" charset="0"/>
              </a:rPr>
              <a:t>		 National Board Support Provider (Onslow County)</a:t>
            </a:r>
          </a:p>
          <a:p>
            <a:pPr marL="0" indent="0" fontAlgn="base">
              <a:buNone/>
            </a:pPr>
            <a:r>
              <a:rPr lang="en-US" sz="1600" dirty="0" smtClean="0">
                <a:latin typeface="Kristen ITC" pitchFamily="66" charset="0"/>
              </a:rPr>
              <a:t>		Jayne Miller, NBCT</a:t>
            </a:r>
          </a:p>
          <a:p>
            <a:pPr marL="0" indent="0" fontAlgn="base">
              <a:buNone/>
            </a:pPr>
            <a:r>
              <a:rPr lang="en-US" sz="1600" dirty="0" smtClean="0">
                <a:latin typeface="Kristen ITC" pitchFamily="66" charset="0"/>
              </a:rPr>
              <a:t>		Northside High School, Ext 37012</a:t>
            </a:r>
          </a:p>
          <a:p>
            <a:pPr marL="0" indent="0" fontAlgn="base">
              <a:buNone/>
            </a:pPr>
            <a:r>
              <a:rPr lang="en-US" sz="1600" dirty="0" smtClean="0">
                <a:latin typeface="Kristen ITC" pitchFamily="66" charset="0"/>
              </a:rPr>
              <a:t>		Email:  </a:t>
            </a:r>
            <a:r>
              <a:rPr lang="en-US" sz="1600" dirty="0" smtClean="0">
                <a:latin typeface="Kristen ITC" pitchFamily="66" charset="0"/>
                <a:hlinkClick r:id="rId4"/>
              </a:rPr>
              <a:t>jayne.miller@onslow.k12.nc.us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410201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>
              <a:latin typeface="Kristen ITC" pitchFamily="66" charset="0"/>
            </a:endParaRP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9" name="Picture 7" descr="C:\Documents and Settings\jayne.miller\Local Settings\Temporary Internet Files\Content.IE5\52CH9XAI\Peer-support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800600"/>
            <a:ext cx="2193402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0776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Kristen ITC" pitchFamily="66" charset="0"/>
              </a:rPr>
              <a:t>Eligibility Requirements</a:t>
            </a:r>
            <a:endParaRPr lang="en-US" sz="4200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>
                <a:latin typeface="Kristen ITC" pitchFamily="66" charset="0"/>
                <a:hlinkClick r:id="rId2"/>
              </a:rPr>
              <a:t>http://boardcertifiedteachers.org/for-candidates</a:t>
            </a:r>
            <a:endParaRPr lang="en-US" dirty="0" smtClean="0">
              <a:latin typeface="Kristen ITC" pitchFamily="66" charset="0"/>
            </a:endParaRPr>
          </a:p>
          <a:p>
            <a:pPr lvl="1" fontAlgn="base"/>
            <a:r>
              <a:rPr lang="en-US" dirty="0" smtClean="0">
                <a:latin typeface="Kristen ITC" pitchFamily="66" charset="0"/>
                <a:hlinkClick r:id="rId3"/>
              </a:rPr>
              <a:t>http://boardcertifiedteachers.org/first-time-candidates</a:t>
            </a:r>
            <a:endParaRPr lang="en-US" dirty="0" smtClean="0">
              <a:latin typeface="Kristen ITC" pitchFamily="66" charset="0"/>
            </a:endParaRPr>
          </a:p>
          <a:p>
            <a:pPr fontAlgn="base"/>
            <a:endParaRPr lang="en-US" dirty="0" smtClean="0">
              <a:latin typeface="Kristen ITC" pitchFamily="66" charset="0"/>
            </a:endParaRPr>
          </a:p>
          <a:p>
            <a:pPr fontAlgn="base"/>
            <a:r>
              <a:rPr lang="en-US" dirty="0" smtClean="0">
                <a:latin typeface="Kristen ITC" pitchFamily="66" charset="0"/>
              </a:rPr>
              <a:t>Hold </a:t>
            </a:r>
            <a:r>
              <a:rPr lang="en-US" dirty="0">
                <a:latin typeface="Kristen ITC" pitchFamily="66" charset="0"/>
              </a:rPr>
              <a:t>a </a:t>
            </a:r>
            <a:r>
              <a:rPr lang="en-US" dirty="0" smtClean="0">
                <a:latin typeface="Kristen ITC" pitchFamily="66" charset="0"/>
              </a:rPr>
              <a:t>BA degree </a:t>
            </a:r>
          </a:p>
          <a:p>
            <a:pPr fontAlgn="base"/>
            <a:r>
              <a:rPr lang="en-US" dirty="0" smtClean="0">
                <a:latin typeface="Kristen ITC" pitchFamily="66" charset="0"/>
              </a:rPr>
              <a:t>Have </a:t>
            </a:r>
            <a:r>
              <a:rPr lang="en-US" dirty="0">
                <a:latin typeface="Kristen ITC" pitchFamily="66" charset="0"/>
              </a:rPr>
              <a:t>completed three full years </a:t>
            </a:r>
            <a:r>
              <a:rPr lang="en-US" dirty="0" smtClean="0">
                <a:latin typeface="Kristen ITC" pitchFamily="66" charset="0"/>
              </a:rPr>
              <a:t>- </a:t>
            </a:r>
            <a:r>
              <a:rPr lang="en-US" dirty="0">
                <a:latin typeface="Kristen ITC" pitchFamily="66" charset="0"/>
              </a:rPr>
              <a:t>S</a:t>
            </a:r>
            <a:r>
              <a:rPr lang="en-US" dirty="0" smtClean="0">
                <a:latin typeface="Kristen ITC" pitchFamily="66" charset="0"/>
              </a:rPr>
              <a:t>chool Counseling</a:t>
            </a:r>
            <a:endParaRPr lang="en-US" dirty="0">
              <a:latin typeface="Kristen ITC" pitchFamily="66" charset="0"/>
            </a:endParaRPr>
          </a:p>
          <a:p>
            <a:pPr fontAlgn="base"/>
            <a:r>
              <a:rPr lang="en-US" dirty="0">
                <a:latin typeface="Kristen ITC" pitchFamily="66" charset="0"/>
              </a:rPr>
              <a:t>Possess a valid state </a:t>
            </a:r>
            <a:r>
              <a:rPr lang="en-US" dirty="0" smtClean="0">
                <a:latin typeface="Kristen ITC" pitchFamily="66" charset="0"/>
              </a:rPr>
              <a:t>School </a:t>
            </a:r>
            <a:r>
              <a:rPr lang="en-US" dirty="0">
                <a:latin typeface="Kristen ITC" pitchFamily="66" charset="0"/>
              </a:rPr>
              <a:t>C</a:t>
            </a:r>
            <a:r>
              <a:rPr lang="en-US" dirty="0" smtClean="0">
                <a:latin typeface="Kristen ITC" pitchFamily="66" charset="0"/>
              </a:rPr>
              <a:t>ounseling license</a:t>
            </a:r>
          </a:p>
        </p:txBody>
      </p:sp>
    </p:spTree>
    <p:extLst>
      <p:ext uri="{BB962C8B-B14F-4D97-AF65-F5344CB8AC3E}">
        <p14:creationId xmlns:p14="http://schemas.microsoft.com/office/powerpoint/2010/main" xmlns="" val="64529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Kristen ITC" pitchFamily="66" charset="0"/>
              </a:rPr>
              <a:t>Five Core Propositions</a:t>
            </a:r>
            <a:endParaRPr lang="en-US" sz="4000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Kristen ITC" pitchFamily="66" charset="0"/>
              </a:rPr>
              <a:t>Proposition 1: </a:t>
            </a:r>
            <a:r>
              <a:rPr lang="en-US" dirty="0" smtClean="0">
                <a:latin typeface="Kristen ITC" pitchFamily="66" charset="0"/>
              </a:rPr>
              <a:t>Teachers are committed to students and their learning.</a:t>
            </a:r>
          </a:p>
          <a:p>
            <a:r>
              <a:rPr lang="en-US" b="1" dirty="0" smtClean="0">
                <a:latin typeface="Kristen ITC" pitchFamily="66" charset="0"/>
              </a:rPr>
              <a:t>Proposition 2: </a:t>
            </a:r>
            <a:r>
              <a:rPr lang="en-US" dirty="0" smtClean="0">
                <a:latin typeface="Kristen ITC" pitchFamily="66" charset="0"/>
              </a:rPr>
              <a:t>Teachers know the subjects they teach and how to teach those subjects to students.</a:t>
            </a:r>
          </a:p>
          <a:p>
            <a:r>
              <a:rPr lang="en-US" b="1" dirty="0" smtClean="0">
                <a:latin typeface="Kristen ITC" pitchFamily="66" charset="0"/>
              </a:rPr>
              <a:t>Proposition 3:</a:t>
            </a:r>
            <a:r>
              <a:rPr lang="en-US" dirty="0" smtClean="0">
                <a:latin typeface="Kristen ITC" pitchFamily="66" charset="0"/>
              </a:rPr>
              <a:t> Teachers are responsible for managing and monitoring student learning.</a:t>
            </a:r>
          </a:p>
          <a:p>
            <a:r>
              <a:rPr lang="en-US" b="1" dirty="0" smtClean="0">
                <a:latin typeface="Kristen ITC" pitchFamily="66" charset="0"/>
              </a:rPr>
              <a:t>Proposition 4:</a:t>
            </a:r>
            <a:r>
              <a:rPr lang="en-US" dirty="0" smtClean="0">
                <a:latin typeface="Kristen ITC" pitchFamily="66" charset="0"/>
              </a:rPr>
              <a:t> Teachers think systematically about their practice and learn from experience.</a:t>
            </a:r>
          </a:p>
          <a:p>
            <a:r>
              <a:rPr lang="en-US" b="1" dirty="0" smtClean="0">
                <a:latin typeface="Kristen ITC" pitchFamily="66" charset="0"/>
              </a:rPr>
              <a:t>Proposition 5:</a:t>
            </a:r>
            <a:r>
              <a:rPr lang="en-US" dirty="0" smtClean="0">
                <a:latin typeface="Kristen ITC" pitchFamily="66" charset="0"/>
              </a:rPr>
              <a:t> Teachers are members of learning communities.</a:t>
            </a:r>
            <a:endParaRPr lang="en-US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56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Kristen ITC" pitchFamily="66" charset="0"/>
              </a:rPr>
              <a:t>Counseling Standards</a:t>
            </a:r>
            <a:endParaRPr lang="en-US" sz="4000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1371600" indent="-909638">
              <a:buNone/>
            </a:pPr>
            <a:r>
              <a:rPr lang="en-US" sz="2200" dirty="0" smtClean="0">
                <a:latin typeface="Kristen ITC" pitchFamily="66" charset="0"/>
              </a:rPr>
              <a:t>I.	School </a:t>
            </a:r>
            <a:r>
              <a:rPr lang="en-US" sz="2200" dirty="0">
                <a:latin typeface="Kristen ITC" pitchFamily="66" charset="0"/>
              </a:rPr>
              <a:t>Counseling </a:t>
            </a:r>
            <a:r>
              <a:rPr lang="en-US" sz="2200" dirty="0" smtClean="0">
                <a:latin typeface="Kristen ITC" pitchFamily="66" charset="0"/>
              </a:rPr>
              <a:t>Program</a:t>
            </a:r>
          </a:p>
          <a:p>
            <a:pPr marL="1371600" indent="-909638">
              <a:buNone/>
            </a:pPr>
            <a:r>
              <a:rPr lang="en-US" sz="800" dirty="0" smtClean="0">
                <a:latin typeface="Kristen ITC" pitchFamily="66" charset="0"/>
              </a:rPr>
              <a:t> </a:t>
            </a:r>
            <a:endParaRPr lang="en-US" sz="800" dirty="0">
              <a:latin typeface="Kristen ITC" pitchFamily="66" charset="0"/>
            </a:endParaRPr>
          </a:p>
          <a:p>
            <a:pPr marL="1371600" indent="-909638">
              <a:buNone/>
            </a:pPr>
            <a:r>
              <a:rPr lang="en-US" sz="2200" dirty="0" smtClean="0">
                <a:latin typeface="Kristen ITC" pitchFamily="66" charset="0"/>
              </a:rPr>
              <a:t>II.	School </a:t>
            </a:r>
            <a:r>
              <a:rPr lang="en-US" sz="2200" dirty="0">
                <a:latin typeface="Kristen ITC" pitchFamily="66" charset="0"/>
              </a:rPr>
              <a:t>Counseling and </a:t>
            </a:r>
            <a:r>
              <a:rPr lang="en-US" sz="2200" dirty="0" smtClean="0">
                <a:latin typeface="Kristen ITC" pitchFamily="66" charset="0"/>
              </a:rPr>
              <a:t>Student Competencies </a:t>
            </a:r>
          </a:p>
          <a:p>
            <a:pPr marL="1371600" indent="-909638">
              <a:buNone/>
            </a:pPr>
            <a:r>
              <a:rPr lang="en-US" sz="1100" dirty="0" smtClean="0">
                <a:latin typeface="Kristen ITC" pitchFamily="66" charset="0"/>
              </a:rPr>
              <a:t> </a:t>
            </a:r>
          </a:p>
          <a:p>
            <a:pPr marL="1371600" indent="-909638">
              <a:buNone/>
            </a:pPr>
            <a:r>
              <a:rPr lang="en-US" sz="2200" dirty="0" smtClean="0">
                <a:latin typeface="Kristen ITC" pitchFamily="66" charset="0"/>
              </a:rPr>
              <a:t>III</a:t>
            </a:r>
            <a:r>
              <a:rPr lang="en-US" sz="2200" dirty="0">
                <a:latin typeface="Kristen ITC" pitchFamily="66" charset="0"/>
              </a:rPr>
              <a:t>. </a:t>
            </a:r>
            <a:r>
              <a:rPr lang="en-US" sz="2200" dirty="0" smtClean="0">
                <a:latin typeface="Kristen ITC" pitchFamily="66" charset="0"/>
              </a:rPr>
              <a:t>	Human </a:t>
            </a:r>
            <a:r>
              <a:rPr lang="en-US" sz="2200" dirty="0">
                <a:latin typeface="Kristen ITC" pitchFamily="66" charset="0"/>
              </a:rPr>
              <a:t>Growth and Development </a:t>
            </a:r>
          </a:p>
          <a:p>
            <a:pPr marL="1371600" indent="-909638">
              <a:buNone/>
            </a:pPr>
            <a:r>
              <a:rPr lang="en-US" sz="1100" dirty="0" smtClean="0">
                <a:latin typeface="Kristen ITC" pitchFamily="66" charset="0"/>
              </a:rPr>
              <a:t> </a:t>
            </a:r>
          </a:p>
          <a:p>
            <a:pPr marL="1371600" indent="-909638">
              <a:buNone/>
            </a:pPr>
            <a:r>
              <a:rPr lang="en-US" sz="2200" dirty="0" smtClean="0">
                <a:latin typeface="Kristen ITC" pitchFamily="66" charset="0"/>
              </a:rPr>
              <a:t>IV</a:t>
            </a:r>
            <a:r>
              <a:rPr lang="en-US" sz="2200" dirty="0">
                <a:latin typeface="Kristen ITC" pitchFamily="66" charset="0"/>
              </a:rPr>
              <a:t>. </a:t>
            </a:r>
            <a:r>
              <a:rPr lang="en-US" sz="2200" dirty="0" smtClean="0">
                <a:latin typeface="Kristen ITC" pitchFamily="66" charset="0"/>
              </a:rPr>
              <a:t>	Counseling </a:t>
            </a:r>
            <a:r>
              <a:rPr lang="en-US" sz="2200" dirty="0">
                <a:latin typeface="Kristen ITC" pitchFamily="66" charset="0"/>
              </a:rPr>
              <a:t>Theories and Techniques </a:t>
            </a:r>
          </a:p>
          <a:p>
            <a:pPr marL="1371600" indent="-909638">
              <a:buNone/>
            </a:pPr>
            <a:r>
              <a:rPr lang="en-US" sz="1000" dirty="0" smtClean="0">
                <a:latin typeface="Kristen ITC" pitchFamily="66" charset="0"/>
              </a:rPr>
              <a:t> </a:t>
            </a:r>
          </a:p>
          <a:p>
            <a:pPr marL="1371600" indent="-909638">
              <a:buNone/>
            </a:pPr>
            <a:r>
              <a:rPr lang="en-US" sz="2200" dirty="0" smtClean="0">
                <a:latin typeface="Kristen ITC" pitchFamily="66" charset="0"/>
              </a:rPr>
              <a:t>V</a:t>
            </a:r>
            <a:r>
              <a:rPr lang="en-US" sz="2200" dirty="0">
                <a:latin typeface="Kristen ITC" pitchFamily="66" charset="0"/>
              </a:rPr>
              <a:t>. </a:t>
            </a:r>
            <a:r>
              <a:rPr lang="en-US" sz="2200" dirty="0" smtClean="0">
                <a:latin typeface="Kristen ITC" pitchFamily="66" charset="0"/>
              </a:rPr>
              <a:t>	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200" dirty="0" smtClean="0">
                <a:latin typeface="Kristen ITC" pitchFamily="66" charset="0"/>
              </a:rPr>
              <a:t>Equity</a:t>
            </a:r>
            <a:r>
              <a:rPr lang="en-US" sz="2200" dirty="0">
                <a:latin typeface="Kristen ITC" pitchFamily="66" charset="0"/>
              </a:rPr>
              <a:t>, Fairness, and Diversity </a:t>
            </a:r>
          </a:p>
          <a:p>
            <a:pPr marL="1371600" indent="-909638">
              <a:buNone/>
            </a:pPr>
            <a:r>
              <a:rPr lang="en-US" sz="1100" dirty="0" smtClean="0">
                <a:latin typeface="Kristen ITC" pitchFamily="66" charset="0"/>
              </a:rPr>
              <a:t> </a:t>
            </a:r>
          </a:p>
          <a:p>
            <a:pPr marL="1371600" indent="-909638">
              <a:buNone/>
            </a:pPr>
            <a:r>
              <a:rPr lang="en-US" sz="2200" dirty="0" smtClean="0">
                <a:latin typeface="Kristen ITC" pitchFamily="66" charset="0"/>
              </a:rPr>
              <a:t>VI</a:t>
            </a:r>
            <a:r>
              <a:rPr lang="en-US" sz="2200" dirty="0">
                <a:latin typeface="Kristen ITC" pitchFamily="66" charset="0"/>
              </a:rPr>
              <a:t>. </a:t>
            </a:r>
            <a:r>
              <a:rPr lang="en-US" sz="2200" dirty="0" smtClean="0">
                <a:latin typeface="Kristen ITC" pitchFamily="66" charset="0"/>
              </a:rPr>
              <a:t>	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200" dirty="0" smtClean="0">
                <a:latin typeface="Kristen ITC" pitchFamily="66" charset="0"/>
              </a:rPr>
              <a:t>School Climate</a:t>
            </a:r>
          </a:p>
          <a:p>
            <a:pPr marL="1371600" indent="-909638">
              <a:buNone/>
            </a:pPr>
            <a:r>
              <a:rPr lang="en-US" sz="1100" dirty="0" smtClean="0">
                <a:latin typeface="Kristen ITC" pitchFamily="66" charset="0"/>
              </a:rPr>
              <a:t> </a:t>
            </a:r>
          </a:p>
          <a:p>
            <a:pPr marL="1371600" indent="-909638">
              <a:buNone/>
            </a:pPr>
            <a:r>
              <a:rPr lang="en-US" sz="2200" dirty="0" smtClean="0">
                <a:latin typeface="Kristen ITC" pitchFamily="66" charset="0"/>
              </a:rPr>
              <a:t>VII</a:t>
            </a:r>
            <a:r>
              <a:rPr lang="en-US" sz="2200" dirty="0">
                <a:latin typeface="Kristen ITC" pitchFamily="66" charset="0"/>
              </a:rPr>
              <a:t>. </a:t>
            </a:r>
            <a:r>
              <a:rPr lang="en-US" sz="2200" dirty="0" smtClean="0">
                <a:latin typeface="Kristen ITC" pitchFamily="66" charset="0"/>
              </a:rPr>
              <a:t>	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200" dirty="0" smtClean="0">
                <a:latin typeface="Kristen ITC" pitchFamily="66" charset="0"/>
              </a:rPr>
              <a:t>Collaboration </a:t>
            </a:r>
            <a:r>
              <a:rPr lang="en-US" sz="2200" dirty="0">
                <a:latin typeface="Kristen ITC" pitchFamily="66" charset="0"/>
              </a:rPr>
              <a:t>with Family and Community </a:t>
            </a:r>
          </a:p>
          <a:p>
            <a:pPr marL="1371600" indent="-909638">
              <a:buNone/>
            </a:pPr>
            <a:endParaRPr lang="en-US" sz="1000" dirty="0" smtClean="0">
              <a:latin typeface="Kristen ITC" pitchFamily="66" charset="0"/>
            </a:endParaRPr>
          </a:p>
          <a:p>
            <a:pPr marL="1371600" indent="-909638">
              <a:buNone/>
            </a:pPr>
            <a:r>
              <a:rPr lang="en-US" sz="2200" dirty="0" smtClean="0">
                <a:latin typeface="Kristen ITC" pitchFamily="66" charset="0"/>
              </a:rPr>
              <a:t>IX</a:t>
            </a:r>
            <a:r>
              <a:rPr lang="en-US" sz="2200" dirty="0">
                <a:latin typeface="Kristen ITC" pitchFamily="66" charset="0"/>
              </a:rPr>
              <a:t>. </a:t>
            </a:r>
            <a:r>
              <a:rPr lang="en-US" sz="2200" dirty="0" smtClean="0">
                <a:latin typeface="Kristen ITC" pitchFamily="66" charset="0"/>
              </a:rPr>
              <a:t>	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200" dirty="0" smtClean="0">
                <a:latin typeface="Kristen ITC" pitchFamily="66" charset="0"/>
              </a:rPr>
              <a:t>Student </a:t>
            </a:r>
            <a:r>
              <a:rPr lang="en-US" sz="2200" dirty="0">
                <a:latin typeface="Kristen ITC" pitchFamily="66" charset="0"/>
              </a:rPr>
              <a:t>Assessment </a:t>
            </a:r>
          </a:p>
          <a:p>
            <a:pPr marL="1371600" indent="-909638">
              <a:buNone/>
            </a:pPr>
            <a:endParaRPr lang="en-US" sz="900" dirty="0" smtClean="0">
              <a:latin typeface="Kristen ITC" pitchFamily="66" charset="0"/>
            </a:endParaRPr>
          </a:p>
          <a:p>
            <a:pPr marL="1371600" indent="-909638">
              <a:buNone/>
            </a:pPr>
            <a:r>
              <a:rPr lang="en-US" sz="2200" dirty="0" smtClean="0">
                <a:latin typeface="Kristen ITC" pitchFamily="66" charset="0"/>
              </a:rPr>
              <a:t>X</a:t>
            </a:r>
            <a:r>
              <a:rPr lang="en-US" sz="2200" dirty="0">
                <a:latin typeface="Kristen ITC" pitchFamily="66" charset="0"/>
              </a:rPr>
              <a:t>. </a:t>
            </a:r>
            <a:r>
              <a:rPr lang="en-US" sz="2200" dirty="0" smtClean="0">
                <a:latin typeface="Kristen ITC" pitchFamily="66" charset="0"/>
              </a:rPr>
              <a:t>	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200" dirty="0" smtClean="0">
                <a:latin typeface="Kristen ITC" pitchFamily="66" charset="0"/>
              </a:rPr>
              <a:t>Leadership</a:t>
            </a:r>
            <a:r>
              <a:rPr lang="en-US" sz="2200" dirty="0">
                <a:latin typeface="Kristen ITC" pitchFamily="66" charset="0"/>
              </a:rPr>
              <a:t>, Advocacy, </a:t>
            </a:r>
            <a:r>
              <a:rPr lang="en-US" sz="2200" dirty="0" smtClean="0">
                <a:latin typeface="Kristen ITC" pitchFamily="66" charset="0"/>
              </a:rPr>
              <a:t>&amp; </a:t>
            </a:r>
            <a:r>
              <a:rPr lang="en-US" sz="2200" dirty="0">
                <a:latin typeface="Kristen ITC" pitchFamily="66" charset="0"/>
              </a:rPr>
              <a:t>Professional Identity </a:t>
            </a:r>
            <a:endParaRPr lang="en-US" sz="2200" dirty="0" smtClean="0">
              <a:latin typeface="Kristen ITC" pitchFamily="66" charset="0"/>
            </a:endParaRPr>
          </a:p>
          <a:p>
            <a:pPr marL="1371600" indent="-909638">
              <a:buNone/>
            </a:pPr>
            <a:endParaRPr lang="en-US" sz="900" dirty="0" smtClean="0">
              <a:latin typeface="Kristen ITC" pitchFamily="66" charset="0"/>
            </a:endParaRPr>
          </a:p>
          <a:p>
            <a:pPr marL="1371600" indent="-909638">
              <a:buNone/>
            </a:pPr>
            <a:r>
              <a:rPr lang="en-US" sz="2200" dirty="0" smtClean="0">
                <a:latin typeface="Kristen ITC" pitchFamily="66" charset="0"/>
              </a:rPr>
              <a:t>XI</a:t>
            </a:r>
            <a:r>
              <a:rPr lang="en-US" sz="2200" dirty="0">
                <a:latin typeface="Kristen ITC" pitchFamily="66" charset="0"/>
              </a:rPr>
              <a:t>. </a:t>
            </a:r>
            <a:r>
              <a:rPr lang="en-US" sz="2200" dirty="0" smtClean="0">
                <a:latin typeface="Kristen ITC" pitchFamily="66" charset="0"/>
              </a:rPr>
              <a:t>	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200" dirty="0" smtClean="0">
                <a:latin typeface="Kristen ITC" pitchFamily="66" charset="0"/>
              </a:rPr>
              <a:t>Reflective </a:t>
            </a:r>
            <a:r>
              <a:rPr lang="en-US" sz="2200" dirty="0">
                <a:latin typeface="Kristen ITC" pitchFamily="66" charset="0"/>
              </a:rPr>
              <a:t>Practice </a:t>
            </a:r>
            <a:r>
              <a:rPr lang="en-US" sz="2200" dirty="0" smtClean="0">
                <a:latin typeface="Kristen ITC" pitchFamily="66" charset="0"/>
              </a:rPr>
              <a:t> </a:t>
            </a:r>
            <a:endParaRPr lang="en-US" sz="22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56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Kristen ITC" pitchFamily="66" charset="0"/>
              </a:rPr>
              <a:t>New Process</a:t>
            </a:r>
            <a:endParaRPr lang="en-US" sz="4200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>
                <a:solidFill>
                  <a:srgbClr val="00B0F0"/>
                </a:solidFill>
                <a:latin typeface="Kristen ITC" pitchFamily="66" charset="0"/>
              </a:rPr>
              <a:t>http://boardcertifiedteachers.org/sites/default/files/3.0_Guide_to_NB_Certification_2014.pdf</a:t>
            </a:r>
          </a:p>
          <a:p>
            <a:pPr fontAlgn="base"/>
            <a:r>
              <a:rPr lang="en-US" sz="2600" dirty="0" smtClean="0">
                <a:latin typeface="Kristen ITC" pitchFamily="66" charset="0"/>
              </a:rPr>
              <a:t>Begin this year - 2014-15 </a:t>
            </a:r>
          </a:p>
          <a:p>
            <a:pPr lvl="1" fontAlgn="base"/>
            <a:r>
              <a:rPr lang="en-US" sz="2100" dirty="0" smtClean="0">
                <a:latin typeface="Kristen ITC" pitchFamily="66" charset="0"/>
              </a:rPr>
              <a:t>2016-2017 – all components will be online</a:t>
            </a:r>
          </a:p>
          <a:p>
            <a:pPr lvl="2" fontAlgn="base"/>
            <a:r>
              <a:rPr lang="en-US" sz="1900" dirty="0" smtClean="0">
                <a:latin typeface="Kristen ITC" pitchFamily="66" charset="0"/>
              </a:rPr>
              <a:t>Once all components are available, completing may take anywhere from one to five years</a:t>
            </a:r>
          </a:p>
          <a:p>
            <a:pPr lvl="2" fontAlgn="base"/>
            <a:r>
              <a:rPr lang="en-US" sz="1900" dirty="0" smtClean="0">
                <a:latin typeface="Kristen ITC" pitchFamily="66" charset="0"/>
              </a:rPr>
              <a:t>You may take one or more components per year.</a:t>
            </a:r>
          </a:p>
          <a:p>
            <a:pPr lvl="2" fontAlgn="base"/>
            <a:r>
              <a:rPr lang="en-US" sz="1900" dirty="0" smtClean="0">
                <a:latin typeface="Kristen ITC" pitchFamily="66" charset="0"/>
              </a:rPr>
              <a:t>You must attempt each of the four components within a three-year period.</a:t>
            </a:r>
          </a:p>
          <a:p>
            <a:pPr lvl="2" fontAlgn="base"/>
            <a:r>
              <a:rPr lang="en-US" sz="1900" dirty="0" smtClean="0">
                <a:latin typeface="Kristen ITC" pitchFamily="66" charset="0"/>
              </a:rPr>
              <a:t>After each initial attempt of a component, you will have two opportunities to retake.</a:t>
            </a:r>
            <a:endParaRPr lang="en-US" sz="1900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29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1"/>
                </a:solidFill>
                <a:latin typeface="Kristen ITC" pitchFamily="66" charset="0"/>
              </a:rPr>
              <a:t>Components</a:t>
            </a:r>
            <a:endParaRPr lang="en-US" sz="4400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625" y="3581400"/>
            <a:ext cx="8504238" cy="2667000"/>
          </a:xfrm>
        </p:spPr>
      </p:pic>
      <p:sp>
        <p:nvSpPr>
          <p:cNvPr id="5" name="TextBox 4"/>
          <p:cNvSpPr txBox="1"/>
          <p:nvPr/>
        </p:nvSpPr>
        <p:spPr>
          <a:xfrm>
            <a:off x="381000" y="16764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 smtClean="0"/>
              <a:t>School Counseling</a:t>
            </a:r>
            <a:r>
              <a:rPr lang="en-US" dirty="0" smtClean="0"/>
              <a:t> - Early Childhood through Young Adulthood</a:t>
            </a:r>
            <a:br>
              <a:rPr lang="en-US" dirty="0" smtClean="0"/>
            </a:br>
            <a:r>
              <a:rPr lang="en-US" dirty="0" smtClean="0"/>
              <a:t>(ages 3-18+)</a:t>
            </a:r>
          </a:p>
          <a:p>
            <a:pPr lvl="1" fontAlgn="base"/>
            <a:r>
              <a:rPr lang="en-US" dirty="0" smtClean="0">
                <a:hlinkClick r:id="rId3"/>
              </a:rPr>
              <a:t>Component 1</a:t>
            </a:r>
            <a:endParaRPr lang="en-US" dirty="0" smtClean="0"/>
          </a:p>
          <a:p>
            <a:pPr lvl="1" fontAlgn="base"/>
            <a:r>
              <a:rPr lang="en-US" dirty="0" smtClean="0">
                <a:hlinkClick r:id="rId4"/>
              </a:rPr>
              <a:t>Component 2</a:t>
            </a:r>
            <a:endParaRPr lang="en-US" dirty="0" smtClean="0"/>
          </a:p>
          <a:p>
            <a:pPr lvl="1" fontAlgn="base"/>
            <a:r>
              <a:rPr lang="en-US" dirty="0" smtClean="0">
                <a:hlinkClick r:id="rId5"/>
              </a:rPr>
              <a:t>School Counseling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4345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1"/>
                </a:solidFill>
                <a:latin typeface="Kristen ITC" pitchFamily="66" charset="0"/>
              </a:rPr>
              <a:t>Cost</a:t>
            </a:r>
            <a:endParaRPr lang="en-US" sz="4400" dirty="0">
              <a:solidFill>
                <a:schemeClr val="accent1"/>
              </a:solidFill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total cost of certification will decrease to $1,900, with each of the four components costing $475</a:t>
            </a:r>
          </a:p>
          <a:p>
            <a:r>
              <a:rPr lang="en-US" dirty="0" smtClean="0"/>
              <a:t>Candidates will have the option to pay for and submit each component separately </a:t>
            </a:r>
          </a:p>
          <a:p>
            <a:r>
              <a:rPr lang="en-US" dirty="0" smtClean="0"/>
              <a:t>Subsidy from the North Carolina</a:t>
            </a:r>
            <a:endParaRPr lang="en-US" dirty="0"/>
          </a:p>
        </p:txBody>
      </p:sp>
      <p:pic>
        <p:nvPicPr>
          <p:cNvPr id="9218" name="Picture 2" descr="C:\Documents and Settings\jayne.miller\Local Settings\Temporary Internet Files\Content.IE5\52CH9XAI\depositphotos_9608207-3D-Money-sig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276600"/>
            <a:ext cx="2819400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79109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</TotalTime>
  <Words>472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National Boards Certification</vt:lpstr>
      <vt:lpstr>Information</vt:lpstr>
      <vt:lpstr>Support</vt:lpstr>
      <vt:lpstr>Eligibility Requirements</vt:lpstr>
      <vt:lpstr>Five Core Propositions</vt:lpstr>
      <vt:lpstr>Counseling Standards</vt:lpstr>
      <vt:lpstr>New Process</vt:lpstr>
      <vt:lpstr>Components</vt:lpstr>
      <vt:lpstr>Cost</vt:lpstr>
      <vt:lpstr>Pointers &amp; Tips</vt:lpstr>
      <vt:lpstr>I Didn’t make it – Now what?</vt:lpstr>
      <vt:lpstr>RENEWAL (already?)</vt:lpstr>
      <vt:lpstr>Still Not Sure Opportunity</vt:lpstr>
      <vt:lpstr>Support Group?</vt:lpstr>
      <vt:lpstr>Slide 15</vt:lpstr>
    </vt:vector>
  </TitlesOfParts>
  <Company>Onslow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Boards Certification</dc:title>
  <dc:creator>Carrie Jackson</dc:creator>
  <cp:lastModifiedBy>Michael Elder</cp:lastModifiedBy>
  <cp:revision>16</cp:revision>
  <dcterms:created xsi:type="dcterms:W3CDTF">2015-04-14T16:57:47Z</dcterms:created>
  <dcterms:modified xsi:type="dcterms:W3CDTF">2015-05-06T17:59:51Z</dcterms:modified>
</cp:coreProperties>
</file>