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72" r:id="rId5"/>
    <p:sldId id="270" r:id="rId6"/>
    <p:sldId id="261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48" d="100"/>
          <a:sy n="48" d="100"/>
        </p:scale>
        <p:origin x="48" y="78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1/29/2015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tech.nodak.edu/powerschool/files/2013/11/DataAccessTagsSupplement20130124-1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vrsblearningportal.ca/powerschool/Shared%20Documents/PowerSchool%20Support%20Documents%20and%20Handouts/PowerSchool%20Basics%20-%20Quick%20Reference%20Card.pd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-sis.org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914400"/>
            <a:ext cx="9144000" cy="2667000"/>
          </a:xfrm>
        </p:spPr>
        <p:txBody>
          <a:bodyPr/>
          <a:lstStyle/>
          <a:p>
            <a:pPr algn="ctr"/>
            <a:r>
              <a:rPr lang="en-US" sz="7200" dirty="0" err="1" smtClean="0"/>
              <a:t>Powerschool</a:t>
            </a:r>
            <a:r>
              <a:rPr lang="en-US" sz="7200" dirty="0" smtClean="0"/>
              <a:t> Refresher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Onslow County Counselors Meeting</a:t>
            </a:r>
          </a:p>
          <a:p>
            <a:pPr algn="ctr"/>
            <a:r>
              <a:rPr lang="en-US" sz="3600" dirty="0" smtClean="0"/>
              <a:t>January 13, 2015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Reports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55612" y="1828800"/>
            <a:ext cx="109728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/>
              <a:t>Non-period, non-reporting, non-AD</a:t>
            </a:r>
          </a:p>
          <a:p>
            <a:pPr>
              <a:lnSpc>
                <a:spcPct val="90000"/>
              </a:lnSpc>
            </a:pPr>
            <a:endParaRPr lang="en-US" sz="5400" dirty="0"/>
          </a:p>
          <a:p>
            <a:pPr>
              <a:lnSpc>
                <a:spcPct val="90000"/>
              </a:lnSpc>
            </a:pPr>
            <a:r>
              <a:rPr lang="en-US" sz="5400" dirty="0" smtClean="0"/>
              <a:t>Teams/Groups</a:t>
            </a:r>
          </a:p>
          <a:p>
            <a:pPr>
              <a:lnSpc>
                <a:spcPct val="90000"/>
              </a:lnSpc>
            </a:pPr>
            <a:endParaRPr lang="en-US" sz="5400" dirty="0"/>
          </a:p>
          <a:p>
            <a:pPr>
              <a:lnSpc>
                <a:spcPct val="90000"/>
              </a:lnSpc>
            </a:pPr>
            <a:r>
              <a:rPr lang="en-US" sz="5400" dirty="0" smtClean="0"/>
              <a:t>Attendance</a:t>
            </a:r>
          </a:p>
          <a:p>
            <a:pPr>
              <a:lnSpc>
                <a:spcPct val="90000"/>
              </a:lnSpc>
            </a:pPr>
            <a:r>
              <a:rPr lang="en-US" sz="5400"/>
              <a:t>	</a:t>
            </a:r>
            <a:r>
              <a:rPr lang="en-US" sz="5400" smtClean="0"/>
              <a:t>ex: ^(*DABS;S1)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752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List Students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60412" y="1676400"/>
            <a:ext cx="990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-fields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=sort options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-copy &amp; paste into MS Word and/or MS Excel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-export-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**treat as confidential information; don’t save 	to desktop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243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Practice Example: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065212" y="1905000"/>
            <a:ext cx="1021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Cumulative Information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-GPA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-Class Rank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(use arrows at top to sort information)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85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Historical Grades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370012" y="1981200"/>
            <a:ext cx="998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Are pulled from: 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Report cards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transcripts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Double Check that CREDIT DETAIL is entered correctly &amp; is calculating correctly!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441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NC Graduation Requirements: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12812" y="1828800"/>
            <a:ext cx="1066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Double check ENTRY date on custom screens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-make sure they fit the correct grad 				requirements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Double check grad requirement screens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-make sure clusters are accounted for 				properly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-overrides occur here 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(Be sure to document WHY, Name &amp; Date.)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73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Diploma Analysis Report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370012" y="2133600"/>
            <a:ext cx="929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Reports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NCDPI Reports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Do this NOW for Seniors!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79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Scheduling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4212" y="1981200"/>
            <a:ext cx="108966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Walk In Scheduler-automated schedule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Done by Hand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Load Constraints—Span I &amp; Span II, Math Classes, etc.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66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DAT Document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874713" y="2514600"/>
            <a:ext cx="1043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www.edutech.nodak.edu/powerschool/files/2013/11/DataAccessTagsSupplement20130124-1.pdf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801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Quick Reference Cards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293812" y="1981200"/>
            <a:ext cx="9982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hlinkClick r:id="rId2"/>
              </a:rPr>
              <a:t>http://avrsblearningportal.ca/powerschool/Shared%20Documents/PowerSchool%20Support%20Documents%20and%20Handouts/PowerSchool%20Basics%20-%</a:t>
            </a:r>
            <a:r>
              <a:rPr lang="en-US" sz="4000" dirty="0" smtClean="0">
                <a:hlinkClick r:id="rId2"/>
              </a:rPr>
              <a:t>20Quick%20Reference%20Card.pdf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37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Resources</a:t>
            </a:r>
            <a:endParaRPr lang="en-US" sz="5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7011" y="1905000"/>
            <a:ext cx="11961813" cy="42672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PowerSource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	1. log in &amp; password is needed (should already have one)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2. support-is POWERSCHOOL Specific not NC Specific!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3. Training-VIDEOS-watch again! </a:t>
            </a:r>
          </a:p>
          <a:p>
            <a:pPr marL="0" indent="0">
              <a:buNone/>
            </a:pPr>
            <a:r>
              <a:rPr lang="en-US" sz="3600" dirty="0" smtClean="0"/>
              <a:t>		(Distance Learning &amp; Mastery in Minutes are FREE!)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Resources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379412" y="2039389"/>
            <a:ext cx="112776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en-US" sz="4000" dirty="0">
                <a:solidFill>
                  <a:prstClr val="white"/>
                </a:solidFill>
                <a:hlinkClick r:id="rId2"/>
              </a:rPr>
              <a:t>www.nc-sis.org</a:t>
            </a:r>
            <a:endParaRPr lang="en-US" sz="4000" dirty="0">
              <a:solidFill>
                <a:prstClr val="white"/>
              </a:solidFill>
            </a:endParaRPr>
          </a:p>
          <a:p>
            <a:pPr lvl="0">
              <a:lnSpc>
                <a:spcPct val="90000"/>
              </a:lnSpc>
              <a:spcBef>
                <a:spcPts val="1800"/>
              </a:spcBef>
              <a:buSzPct val="100000"/>
            </a:pPr>
            <a:r>
              <a:rPr lang="en-US" sz="4000" dirty="0">
                <a:solidFill>
                  <a:prstClr val="white"/>
                </a:solidFill>
              </a:rPr>
              <a:t>	1. training (web based or face-to-face)</a:t>
            </a:r>
          </a:p>
          <a:p>
            <a:pPr lvl="0">
              <a:lnSpc>
                <a:spcPct val="90000"/>
              </a:lnSpc>
              <a:spcBef>
                <a:spcPts val="1800"/>
              </a:spcBef>
              <a:buSzPct val="100000"/>
            </a:pPr>
            <a:r>
              <a:rPr lang="en-US" sz="4000" dirty="0">
                <a:solidFill>
                  <a:prstClr val="white"/>
                </a:solidFill>
              </a:rPr>
              <a:t>	2. support is NC SPECIFIC---vote on ideas or </a:t>
            </a:r>
            <a:r>
              <a:rPr lang="en-US" sz="4000" dirty="0" smtClean="0">
                <a:solidFill>
                  <a:prstClr val="white"/>
                </a:solidFill>
              </a:rPr>
              <a:t>			suggestions</a:t>
            </a:r>
            <a:endParaRPr lang="en-US" sz="4000" dirty="0">
              <a:solidFill>
                <a:prstClr val="white"/>
              </a:solidFill>
            </a:endParaRPr>
          </a:p>
          <a:p>
            <a:pPr lvl="0">
              <a:lnSpc>
                <a:spcPct val="90000"/>
              </a:lnSpc>
              <a:spcBef>
                <a:spcPts val="1800"/>
              </a:spcBef>
              <a:buSzPct val="100000"/>
            </a:pPr>
            <a:r>
              <a:rPr lang="en-US" sz="4000" dirty="0">
                <a:solidFill>
                  <a:prstClr val="white"/>
                </a:solidFill>
              </a:rPr>
              <a:t>		</a:t>
            </a:r>
            <a:r>
              <a:rPr lang="en-US" sz="4000" dirty="0" smtClean="0">
                <a:solidFill>
                  <a:prstClr val="white"/>
                </a:solidFill>
              </a:rPr>
              <a:t>	—</a:t>
            </a:r>
            <a:r>
              <a:rPr lang="en-US" sz="4000" dirty="0">
                <a:solidFill>
                  <a:prstClr val="white"/>
                </a:solidFill>
              </a:rPr>
              <a:t>they use it to make 	changes! </a:t>
            </a:r>
          </a:p>
        </p:txBody>
      </p:sp>
    </p:spTree>
    <p:extLst>
      <p:ext uri="{BB962C8B-B14F-4D97-AF65-F5344CB8AC3E}">
        <p14:creationId xmlns:p14="http://schemas.microsoft.com/office/powerpoint/2010/main" val="844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Personalize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03212" y="1752600"/>
            <a:ext cx="1135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Password change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Interface-smart search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-enables you to search students with lasts names 		that start with “A”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-can so include your ACTIVE &amp; INACTIVE 				students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750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Finding Students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08012" y="1613487"/>
            <a:ext cx="10515600" cy="524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Last Name						First Name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Student Number (SN button)		Grade Level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Gender							Alphabet</a:t>
            </a:r>
          </a:p>
          <a:p>
            <a:pPr algn="ctr">
              <a:lnSpc>
                <a:spcPct val="90000"/>
              </a:lnSpc>
            </a:pPr>
            <a:endParaRPr lang="en-US" sz="6600" dirty="0" smtClean="0"/>
          </a:p>
          <a:p>
            <a:pPr algn="ctr">
              <a:lnSpc>
                <a:spcPct val="90000"/>
              </a:lnSpc>
            </a:pPr>
            <a:r>
              <a:rPr lang="en-US" sz="6600" dirty="0" smtClean="0"/>
              <a:t>START PAGE </a:t>
            </a:r>
          </a:p>
          <a:p>
            <a:pPr>
              <a:lnSpc>
                <a:spcPct val="90000"/>
              </a:lnSpc>
            </a:pPr>
            <a:endParaRPr lang="en-US" sz="4000" dirty="0" smtClean="0"/>
          </a:p>
          <a:p>
            <a:pPr>
              <a:lnSpc>
                <a:spcPct val="90000"/>
              </a:lnSpc>
            </a:pPr>
            <a:r>
              <a:rPr lang="en-US" sz="4000" dirty="0" smtClean="0"/>
              <a:t>…Others in the FIELD LIST (search)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…Early Grads—Transferred Out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Examples: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36612" y="1779687"/>
            <a:ext cx="101345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err="1" smtClean="0"/>
              <a:t>last_name</a:t>
            </a:r>
            <a:r>
              <a:rPr lang="en-US" sz="4000" dirty="0" smtClean="0"/>
              <a:t> &lt;=L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err="1"/>
              <a:t>l</a:t>
            </a:r>
            <a:r>
              <a:rPr lang="en-US" sz="4000" dirty="0" err="1" smtClean="0"/>
              <a:t>ast_name</a:t>
            </a:r>
            <a:r>
              <a:rPr lang="en-US" sz="4000" dirty="0" smtClean="0"/>
              <a:t>&gt;</a:t>
            </a:r>
            <a:r>
              <a:rPr lang="en-US" sz="4000" dirty="0" err="1" smtClean="0"/>
              <a:t>L;last_name</a:t>
            </a:r>
            <a:r>
              <a:rPr lang="en-US" sz="4000" dirty="0" smtClean="0"/>
              <a:t>&lt;T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err="1"/>
              <a:t>g</a:t>
            </a:r>
            <a:r>
              <a:rPr lang="en-US" sz="4000" dirty="0" err="1" smtClean="0"/>
              <a:t>rade_level</a:t>
            </a:r>
            <a:r>
              <a:rPr lang="en-US" sz="4000" dirty="0" smtClean="0"/>
              <a:t>&lt;=10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err="1"/>
              <a:t>l</a:t>
            </a:r>
            <a:r>
              <a:rPr lang="en-US" sz="4000" dirty="0" err="1" smtClean="0"/>
              <a:t>ast_name</a:t>
            </a:r>
            <a:r>
              <a:rPr lang="en-US" sz="4000" dirty="0" smtClean="0"/>
              <a:t>&gt;=</a:t>
            </a:r>
            <a:r>
              <a:rPr lang="en-US" sz="4000" dirty="0" err="1" smtClean="0"/>
              <a:t>m;last_name</a:t>
            </a:r>
            <a:r>
              <a:rPr lang="en-US" sz="4000" dirty="0" smtClean="0"/>
              <a:t>&lt;=s; </a:t>
            </a:r>
            <a:r>
              <a:rPr lang="en-US" sz="4000" dirty="0" err="1" smtClean="0"/>
              <a:t>grade_level</a:t>
            </a:r>
            <a:r>
              <a:rPr lang="en-US" sz="4000" dirty="0" smtClean="0"/>
              <a:t>=12</a:t>
            </a:r>
          </a:p>
          <a:p>
            <a:pPr>
              <a:lnSpc>
                <a:spcPct val="90000"/>
              </a:lnSpc>
            </a:pPr>
            <a:endParaRPr lang="en-US" sz="4000" dirty="0" smtClean="0"/>
          </a:p>
          <a:p>
            <a:pPr>
              <a:lnSpc>
                <a:spcPct val="90000"/>
              </a:lnSpc>
            </a:pPr>
            <a:r>
              <a:rPr lang="en-US" sz="4000" dirty="0" err="1"/>
              <a:t>e</a:t>
            </a:r>
            <a:r>
              <a:rPr lang="en-US" sz="4000" dirty="0" err="1" smtClean="0"/>
              <a:t>thnicity#W</a:t>
            </a:r>
            <a:endParaRPr lang="en-US" sz="4000" dirty="0"/>
          </a:p>
          <a:p>
            <a:pPr>
              <a:lnSpc>
                <a:spcPct val="9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669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Finding Students: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522414" y="2057400"/>
            <a:ext cx="9753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Selecting students by hand: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Control for multiple selections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Shift range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=control to take people out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605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Use “How to Search”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674812" y="1905000"/>
            <a:ext cx="89916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err="1" smtClean="0"/>
              <a:t>Last_name</a:t>
            </a:r>
            <a:r>
              <a:rPr lang="en-US" sz="4000" dirty="0" smtClean="0"/>
              <a:t>&lt;m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&amp;</a:t>
            </a:r>
            <a:r>
              <a:rPr lang="en-US" sz="4000" dirty="0" err="1" smtClean="0"/>
              <a:t>grade_level</a:t>
            </a:r>
            <a:r>
              <a:rPr lang="en-US" sz="4000" dirty="0" smtClean="0"/>
              <a:t> in 9,10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&amp;gender=F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	</a:t>
            </a:r>
            <a:r>
              <a:rPr lang="en-US" sz="4000" dirty="0" smtClean="0"/>
              <a:t>+</a:t>
            </a:r>
            <a:r>
              <a:rPr lang="en-US" sz="4000" dirty="0" err="1" smtClean="0"/>
              <a:t>grade_level</a:t>
            </a:r>
            <a:r>
              <a:rPr lang="en-US" sz="4000" dirty="0" smtClean="0"/>
              <a:t> in 11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3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Other Examples: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31812" y="1905000"/>
            <a:ext cx="1104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err="1"/>
              <a:t>e</a:t>
            </a:r>
            <a:r>
              <a:rPr lang="en-US" sz="4000" dirty="0" err="1" smtClean="0"/>
              <a:t>nrolled_in</a:t>
            </a:r>
            <a:r>
              <a:rPr lang="en-US" sz="4000" dirty="0" smtClean="0"/>
              <a:t>=1022014@;</a:t>
            </a:r>
            <a:r>
              <a:rPr lang="en-US" sz="4000" dirty="0" err="1" smtClean="0"/>
              <a:t>grade_level</a:t>
            </a:r>
            <a:r>
              <a:rPr lang="en-US" sz="4000" dirty="0" smtClean="0"/>
              <a:t>=12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err="1" smtClean="0"/>
              <a:t>not_enrolled_in_period</a:t>
            </a:r>
            <a:r>
              <a:rPr lang="en-US" sz="4000" dirty="0" smtClean="0"/>
              <a:t>=1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**sometimes you have to check your term at the 	top of your screen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087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157</Words>
  <Application>Microsoft Office PowerPoint</Application>
  <PresentationFormat>Custom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Consolas</vt:lpstr>
      <vt:lpstr>Corbel</vt:lpstr>
      <vt:lpstr>Chalkboard 16x9</vt:lpstr>
      <vt:lpstr>Powerschool Refresher</vt:lpstr>
      <vt:lpstr>Resources</vt:lpstr>
      <vt:lpstr>Resources</vt:lpstr>
      <vt:lpstr>Personalize</vt:lpstr>
      <vt:lpstr>Finding Students</vt:lpstr>
      <vt:lpstr>Examples: </vt:lpstr>
      <vt:lpstr>Finding Students: </vt:lpstr>
      <vt:lpstr>Use “How to Search”</vt:lpstr>
      <vt:lpstr>Other Examples: </vt:lpstr>
      <vt:lpstr>Reports</vt:lpstr>
      <vt:lpstr>List Students</vt:lpstr>
      <vt:lpstr>Practice Example: </vt:lpstr>
      <vt:lpstr>Historical Grades</vt:lpstr>
      <vt:lpstr>NC Graduation Requirements: </vt:lpstr>
      <vt:lpstr>Diploma Analysis Report</vt:lpstr>
      <vt:lpstr>Scheduling</vt:lpstr>
      <vt:lpstr>DAT Document</vt:lpstr>
      <vt:lpstr>Quick Reference Cards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2015-01-11T23:17:13Z</dcterms:created>
  <dcterms:modified xsi:type="dcterms:W3CDTF">2015-01-29T07:29:31Z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