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7" r:id="rId14"/>
    <p:sldId id="268" r:id="rId15"/>
    <p:sldId id="269" r:id="rId16"/>
    <p:sldId id="270" r:id="rId17"/>
    <p:sldId id="272"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25158C2-E39C-46AE-8414-4B78BDAF8D7C}" type="datetimeFigureOut">
              <a:rPr lang="en-US" smtClean="0"/>
              <a:t>2/20/2015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8059D17-3BB8-48F2-97DC-860A161F8C5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5158C2-E39C-46AE-8414-4B78BDAF8D7C}"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59D17-3BB8-48F2-97DC-860A161F8C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5158C2-E39C-46AE-8414-4B78BDAF8D7C}"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59D17-3BB8-48F2-97DC-860A161F8C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25158C2-E39C-46AE-8414-4B78BDAF8D7C}" type="datetimeFigureOut">
              <a:rPr lang="en-US" smtClean="0"/>
              <a:t>2/20/2015</a:t>
            </a:fld>
            <a:endParaRPr lang="en-US"/>
          </a:p>
        </p:txBody>
      </p:sp>
      <p:sp>
        <p:nvSpPr>
          <p:cNvPr id="9" name="Slide Number Placeholder 8"/>
          <p:cNvSpPr>
            <a:spLocks noGrp="1"/>
          </p:cNvSpPr>
          <p:nvPr>
            <p:ph type="sldNum" sz="quarter" idx="15"/>
          </p:nvPr>
        </p:nvSpPr>
        <p:spPr/>
        <p:txBody>
          <a:bodyPr rtlCol="0"/>
          <a:lstStyle/>
          <a:p>
            <a:fld id="{A8059D17-3BB8-48F2-97DC-860A161F8C5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25158C2-E39C-46AE-8414-4B78BDAF8D7C}" type="datetimeFigureOut">
              <a:rPr lang="en-US" smtClean="0"/>
              <a:t>2/20/2015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8059D17-3BB8-48F2-97DC-860A161F8C5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5158C2-E39C-46AE-8414-4B78BDAF8D7C}"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59D17-3BB8-48F2-97DC-860A161F8C5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25158C2-E39C-46AE-8414-4B78BDAF8D7C}" type="datetimeFigureOut">
              <a:rPr lang="en-US" smtClean="0"/>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059D17-3BB8-48F2-97DC-860A161F8C5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25158C2-E39C-46AE-8414-4B78BDAF8D7C}" type="datetimeFigureOut">
              <a:rPr lang="en-US" smtClean="0"/>
              <a:t>2/20/2015</a:t>
            </a:fld>
            <a:endParaRPr lang="en-US"/>
          </a:p>
        </p:txBody>
      </p:sp>
      <p:sp>
        <p:nvSpPr>
          <p:cNvPr id="7" name="Slide Number Placeholder 6"/>
          <p:cNvSpPr>
            <a:spLocks noGrp="1"/>
          </p:cNvSpPr>
          <p:nvPr>
            <p:ph type="sldNum" sz="quarter" idx="11"/>
          </p:nvPr>
        </p:nvSpPr>
        <p:spPr/>
        <p:txBody>
          <a:bodyPr rtlCol="0"/>
          <a:lstStyle/>
          <a:p>
            <a:fld id="{A8059D17-3BB8-48F2-97DC-860A161F8C5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158C2-E39C-46AE-8414-4B78BDAF8D7C}"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059D17-3BB8-48F2-97DC-860A161F8C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25158C2-E39C-46AE-8414-4B78BDAF8D7C}" type="datetimeFigureOut">
              <a:rPr lang="en-US" smtClean="0"/>
              <a:t>2/20/2015</a:t>
            </a:fld>
            <a:endParaRPr lang="en-US"/>
          </a:p>
        </p:txBody>
      </p:sp>
      <p:sp>
        <p:nvSpPr>
          <p:cNvPr id="22" name="Slide Number Placeholder 21"/>
          <p:cNvSpPr>
            <a:spLocks noGrp="1"/>
          </p:cNvSpPr>
          <p:nvPr>
            <p:ph type="sldNum" sz="quarter" idx="15"/>
          </p:nvPr>
        </p:nvSpPr>
        <p:spPr/>
        <p:txBody>
          <a:bodyPr rtlCol="0"/>
          <a:lstStyle/>
          <a:p>
            <a:fld id="{A8059D17-3BB8-48F2-97DC-860A161F8C5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25158C2-E39C-46AE-8414-4B78BDAF8D7C}" type="datetimeFigureOut">
              <a:rPr lang="en-US" smtClean="0"/>
              <a:t>2/20/2015</a:t>
            </a:fld>
            <a:endParaRPr lang="en-US"/>
          </a:p>
        </p:txBody>
      </p:sp>
      <p:sp>
        <p:nvSpPr>
          <p:cNvPr id="18" name="Slide Number Placeholder 17"/>
          <p:cNvSpPr>
            <a:spLocks noGrp="1"/>
          </p:cNvSpPr>
          <p:nvPr>
            <p:ph type="sldNum" sz="quarter" idx="11"/>
          </p:nvPr>
        </p:nvSpPr>
        <p:spPr/>
        <p:txBody>
          <a:bodyPr rtlCol="0"/>
          <a:lstStyle/>
          <a:p>
            <a:fld id="{A8059D17-3BB8-48F2-97DC-860A161F8C5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5158C2-E39C-46AE-8414-4B78BDAF8D7C}" type="datetimeFigureOut">
              <a:rPr lang="en-US" smtClean="0"/>
              <a:t>2/20/2015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8059D17-3BB8-48F2-97DC-860A161F8C5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zanalyz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Data in Your School Counseling Program</a:t>
            </a:r>
            <a:endParaRPr lang="en-US" dirty="0"/>
          </a:p>
        </p:txBody>
      </p:sp>
      <p:sp>
        <p:nvSpPr>
          <p:cNvPr id="3" name="Subtitle 2"/>
          <p:cNvSpPr>
            <a:spLocks noGrp="1"/>
          </p:cNvSpPr>
          <p:nvPr>
            <p:ph type="subTitle" idx="1"/>
          </p:nvPr>
        </p:nvSpPr>
        <p:spPr/>
        <p:txBody>
          <a:bodyPr>
            <a:normAutofit/>
          </a:bodyPr>
          <a:lstStyle/>
          <a:p>
            <a:r>
              <a:rPr lang="en-US" dirty="0" smtClean="0"/>
              <a:t>Stacey Endicott</a:t>
            </a:r>
            <a:br>
              <a:rPr lang="en-US" dirty="0" smtClean="0"/>
            </a:br>
            <a:r>
              <a:rPr lang="en-US" dirty="0" smtClean="0"/>
              <a:t>RES School Counselor</a:t>
            </a:r>
            <a:br>
              <a:rPr lang="en-US" dirty="0" smtClean="0"/>
            </a:br>
            <a:r>
              <a:rPr lang="en-US" dirty="0" smtClean="0"/>
              <a:t>20 February 2015</a:t>
            </a:r>
            <a:endParaRPr lang="en-US" dirty="0"/>
          </a:p>
        </p:txBody>
      </p:sp>
    </p:spTree>
    <p:extLst>
      <p:ext uri="{BB962C8B-B14F-4D97-AF65-F5344CB8AC3E}">
        <p14:creationId xmlns:p14="http://schemas.microsoft.com/office/powerpoint/2010/main" val="11091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Analysis</a:t>
            </a:r>
            <a:endParaRPr lang="en-US" dirty="0"/>
          </a:p>
        </p:txBody>
      </p:sp>
      <p:sp>
        <p:nvSpPr>
          <p:cNvPr id="3" name="Content Placeholder 2"/>
          <p:cNvSpPr>
            <a:spLocks noGrp="1"/>
          </p:cNvSpPr>
          <p:nvPr>
            <p:ph sz="quarter" idx="1"/>
          </p:nvPr>
        </p:nvSpPr>
        <p:spPr/>
        <p:txBody>
          <a:bodyPr/>
          <a:lstStyle/>
          <a:p>
            <a:r>
              <a:rPr lang="en-US" dirty="0" smtClean="0"/>
              <a:t>Microsoft Excel</a:t>
            </a:r>
          </a:p>
          <a:p>
            <a:r>
              <a:rPr lang="en-US" dirty="0" smtClean="0"/>
              <a:t>EZ Analyze</a:t>
            </a:r>
          </a:p>
          <a:p>
            <a:pPr lvl="1"/>
            <a:r>
              <a:rPr lang="en-US" dirty="0" smtClean="0"/>
              <a:t>Free download at </a:t>
            </a:r>
            <a:r>
              <a:rPr lang="en-US" dirty="0" smtClean="0">
                <a:hlinkClick r:id="rId2"/>
              </a:rPr>
              <a:t>http://www.ezanalyze.com/</a:t>
            </a:r>
            <a:endParaRPr lang="en-US" dirty="0" smtClean="0"/>
          </a:p>
          <a:p>
            <a:pPr lvl="1"/>
            <a:r>
              <a:rPr lang="en-US" dirty="0" smtClean="0"/>
              <a:t>Must enter email address and agree to licensing</a:t>
            </a:r>
          </a:p>
          <a:p>
            <a:pPr lvl="1"/>
            <a:r>
              <a:rPr lang="en-US" dirty="0" smtClean="0"/>
              <a:t>Microsoft Excel add-in</a:t>
            </a:r>
            <a:endParaRPr lang="en-US" dirty="0"/>
          </a:p>
        </p:txBody>
      </p:sp>
    </p:spTree>
    <p:extLst>
      <p:ext uri="{BB962C8B-B14F-4D97-AF65-F5344CB8AC3E}">
        <p14:creationId xmlns:p14="http://schemas.microsoft.com/office/powerpoint/2010/main" val="297869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So…how do these tools work together?</a:t>
            </a:r>
            <a:endParaRPr lang="en-US" dirty="0"/>
          </a:p>
        </p:txBody>
      </p:sp>
      <p:sp>
        <p:nvSpPr>
          <p:cNvPr id="3" name="Content Placeholder 2"/>
          <p:cNvSpPr>
            <a:spLocks noGrp="1"/>
          </p:cNvSpPr>
          <p:nvPr>
            <p:ph sz="quarter" idx="1"/>
          </p:nvPr>
        </p:nvSpPr>
        <p:spPr/>
        <p:txBody>
          <a:bodyPr>
            <a:normAutofit/>
          </a:bodyPr>
          <a:lstStyle/>
          <a:p>
            <a:r>
              <a:rPr lang="en-US" dirty="0" smtClean="0"/>
              <a:t>First, you must keep track of what you’re doing/how you are spending your time in your Outlook Calendar.</a:t>
            </a:r>
          </a:p>
          <a:p>
            <a:pPr lvl="1"/>
            <a:r>
              <a:rPr lang="en-US" dirty="0" smtClean="0"/>
              <a:t>I usually plug in what I know I am doing first (classes, duty, meetings, etc.) and fill in the rest as I go/when I can, sometimes writing minimal details/times on a post-it</a:t>
            </a:r>
          </a:p>
          <a:p>
            <a:pPr lvl="1"/>
            <a:r>
              <a:rPr lang="en-US" dirty="0" smtClean="0"/>
              <a:t>What I do put in the calendar is very basic, to avoid issues in the future</a:t>
            </a:r>
            <a:endParaRPr lang="en-US" dirty="0"/>
          </a:p>
        </p:txBody>
      </p:sp>
    </p:spTree>
    <p:extLst>
      <p:ext uri="{BB962C8B-B14F-4D97-AF65-F5344CB8AC3E}">
        <p14:creationId xmlns:p14="http://schemas.microsoft.com/office/powerpoint/2010/main" val="2354193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240000" cy="857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5299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So...how do  these tools work together?</a:t>
            </a:r>
            <a:endParaRPr lang="en-US" dirty="0"/>
          </a:p>
        </p:txBody>
      </p:sp>
      <p:sp>
        <p:nvSpPr>
          <p:cNvPr id="3" name="Content Placeholder 2"/>
          <p:cNvSpPr>
            <a:spLocks noGrp="1"/>
          </p:cNvSpPr>
          <p:nvPr>
            <p:ph sz="quarter" idx="1"/>
          </p:nvPr>
        </p:nvSpPr>
        <p:spPr/>
        <p:txBody>
          <a:bodyPr>
            <a:normAutofit/>
          </a:bodyPr>
          <a:lstStyle/>
          <a:p>
            <a:r>
              <a:rPr lang="en-US" dirty="0"/>
              <a:t>A</a:t>
            </a:r>
            <a:r>
              <a:rPr lang="en-US" dirty="0" smtClean="0"/>
              <a:t>t the end of the month, once you have your time allotted for and the colors put in, the next step is to export your calendar into an Excel document </a:t>
            </a:r>
          </a:p>
          <a:p>
            <a:pPr lvl="1"/>
            <a:r>
              <a:rPr lang="en-US" dirty="0" smtClean="0"/>
              <a:t>File</a:t>
            </a:r>
          </a:p>
          <a:p>
            <a:pPr lvl="1"/>
            <a:r>
              <a:rPr lang="en-US" dirty="0" smtClean="0"/>
              <a:t>Options</a:t>
            </a:r>
          </a:p>
          <a:p>
            <a:pPr lvl="1"/>
            <a:r>
              <a:rPr lang="en-US" dirty="0" smtClean="0"/>
              <a:t>Advanced</a:t>
            </a:r>
          </a:p>
          <a:p>
            <a:pPr lvl="1"/>
            <a:r>
              <a:rPr lang="en-US" dirty="0" smtClean="0"/>
              <a:t>Export to a File</a:t>
            </a:r>
          </a:p>
          <a:p>
            <a:pPr lvl="1"/>
            <a:r>
              <a:rPr lang="en-US" dirty="0" smtClean="0"/>
              <a:t>Microsoft Excel</a:t>
            </a:r>
          </a:p>
          <a:p>
            <a:pPr lvl="1"/>
            <a:r>
              <a:rPr lang="en-US" dirty="0" smtClean="0"/>
              <a:t>Name the Calendar (</a:t>
            </a:r>
            <a:r>
              <a:rPr lang="en-US" i="1" dirty="0" smtClean="0"/>
              <a:t>Month</a:t>
            </a:r>
            <a:r>
              <a:rPr lang="en-US" dirty="0" smtClean="0"/>
              <a:t> Time Analysis)</a:t>
            </a:r>
          </a:p>
          <a:p>
            <a:pPr lvl="1"/>
            <a:r>
              <a:rPr lang="en-US" dirty="0" smtClean="0"/>
              <a:t>Choose Date Range (I use first and last day of the month)</a:t>
            </a:r>
          </a:p>
          <a:p>
            <a:endParaRPr lang="en-US" dirty="0"/>
          </a:p>
        </p:txBody>
      </p:sp>
    </p:spTree>
    <p:extLst>
      <p:ext uri="{BB962C8B-B14F-4D97-AF65-F5344CB8AC3E}">
        <p14:creationId xmlns:p14="http://schemas.microsoft.com/office/powerpoint/2010/main" val="396736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So…how do these tools work together?</a:t>
            </a:r>
            <a:endParaRPr lang="en-US" dirty="0"/>
          </a:p>
        </p:txBody>
      </p:sp>
      <p:sp>
        <p:nvSpPr>
          <p:cNvPr id="3" name="Content Placeholder 2"/>
          <p:cNvSpPr>
            <a:spLocks noGrp="1"/>
          </p:cNvSpPr>
          <p:nvPr>
            <p:ph sz="quarter" idx="1"/>
          </p:nvPr>
        </p:nvSpPr>
        <p:spPr/>
        <p:txBody>
          <a:bodyPr>
            <a:normAutofit/>
          </a:bodyPr>
          <a:lstStyle/>
          <a:p>
            <a:r>
              <a:rPr lang="en-US" dirty="0" smtClean="0"/>
              <a:t>Open the Microsoft Excel document you just created</a:t>
            </a:r>
          </a:p>
          <a:p>
            <a:r>
              <a:rPr lang="en-US" dirty="0" smtClean="0"/>
              <a:t>You will see a chart that will need some modification</a:t>
            </a:r>
          </a:p>
          <a:p>
            <a:r>
              <a:rPr lang="en-US" dirty="0" smtClean="0"/>
              <a:t>Add in a new column in column F named “Elapsed Time”</a:t>
            </a:r>
          </a:p>
          <a:p>
            <a:pPr lvl="1"/>
            <a:r>
              <a:rPr lang="en-US" dirty="0" smtClean="0"/>
              <a:t>Create the formula to fill down column f for the elapsed time</a:t>
            </a:r>
          </a:p>
          <a:p>
            <a:pPr lvl="1"/>
            <a:r>
              <a:rPr lang="en-US" dirty="0" smtClean="0"/>
              <a:t>=(E2-C2)*24</a:t>
            </a:r>
          </a:p>
          <a:p>
            <a:r>
              <a:rPr lang="en-US" dirty="0" smtClean="0"/>
              <a:t>Make sure that all of column G says “False,” or else you will get skewed results</a:t>
            </a:r>
            <a:endParaRPr lang="en-US" dirty="0"/>
          </a:p>
        </p:txBody>
      </p:sp>
    </p:spTree>
    <p:extLst>
      <p:ext uri="{BB962C8B-B14F-4D97-AF65-F5344CB8AC3E}">
        <p14:creationId xmlns:p14="http://schemas.microsoft.com/office/powerpoint/2010/main" val="2652908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Your Time Analysis</a:t>
            </a:r>
            <a:endParaRPr lang="en-US" dirty="0"/>
          </a:p>
        </p:txBody>
      </p:sp>
      <p:sp>
        <p:nvSpPr>
          <p:cNvPr id="3" name="Content Placeholder 2"/>
          <p:cNvSpPr>
            <a:spLocks noGrp="1"/>
          </p:cNvSpPr>
          <p:nvPr>
            <p:ph sz="quarter" idx="1"/>
          </p:nvPr>
        </p:nvSpPr>
        <p:spPr/>
        <p:txBody>
          <a:bodyPr>
            <a:normAutofit/>
          </a:bodyPr>
          <a:lstStyle/>
          <a:p>
            <a:r>
              <a:rPr lang="en-US" dirty="0" smtClean="0"/>
              <a:t>Click Add-Ins at the top of your Excel Document</a:t>
            </a:r>
          </a:p>
          <a:p>
            <a:r>
              <a:rPr lang="en-US" dirty="0" smtClean="0"/>
              <a:t>Choose EZ Analyze</a:t>
            </a:r>
          </a:p>
          <a:p>
            <a:r>
              <a:rPr lang="en-US" dirty="0" smtClean="0"/>
              <a:t>Pick the Graph Option</a:t>
            </a:r>
          </a:p>
          <a:p>
            <a:r>
              <a:rPr lang="en-US" dirty="0" smtClean="0"/>
              <a:t>Choose the Disaggregation Graph</a:t>
            </a:r>
          </a:p>
          <a:p>
            <a:r>
              <a:rPr lang="en-US" dirty="0" smtClean="0"/>
              <a:t>Your Dependent Variable will be Elapsed Time</a:t>
            </a:r>
          </a:p>
          <a:p>
            <a:r>
              <a:rPr lang="en-US" dirty="0" smtClean="0"/>
              <a:t>Your Categorical Variable will be Categories</a:t>
            </a:r>
          </a:p>
          <a:p>
            <a:r>
              <a:rPr lang="en-US" dirty="0" smtClean="0"/>
              <a:t>The Statistic Reported will be Sum of Dependent Variable</a:t>
            </a:r>
          </a:p>
          <a:p>
            <a:r>
              <a:rPr lang="en-US" dirty="0" smtClean="0"/>
              <a:t>Keep it with Bar Graph (we will change it on the next screen)</a:t>
            </a:r>
            <a:endParaRPr lang="en-US" dirty="0"/>
          </a:p>
        </p:txBody>
      </p:sp>
    </p:spTree>
    <p:extLst>
      <p:ext uri="{BB962C8B-B14F-4D97-AF65-F5344CB8AC3E}">
        <p14:creationId xmlns:p14="http://schemas.microsoft.com/office/powerpoint/2010/main" val="2801583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Your Time Analysis</a:t>
            </a:r>
            <a:endParaRPr lang="en-US" dirty="0"/>
          </a:p>
        </p:txBody>
      </p:sp>
      <p:sp>
        <p:nvSpPr>
          <p:cNvPr id="3" name="Content Placeholder 2"/>
          <p:cNvSpPr>
            <a:spLocks noGrp="1"/>
          </p:cNvSpPr>
          <p:nvPr>
            <p:ph sz="quarter" idx="1"/>
          </p:nvPr>
        </p:nvSpPr>
        <p:spPr/>
        <p:txBody>
          <a:bodyPr/>
          <a:lstStyle/>
          <a:p>
            <a:r>
              <a:rPr lang="en-US" dirty="0" smtClean="0"/>
              <a:t>Under ‘Chart Tools,’ choose ‘Change Chart Type’</a:t>
            </a:r>
          </a:p>
          <a:p>
            <a:r>
              <a:rPr lang="en-US" dirty="0" smtClean="0"/>
              <a:t>Change to Pie Graph</a:t>
            </a:r>
          </a:p>
          <a:p>
            <a:r>
              <a:rPr lang="en-US" dirty="0" smtClean="0"/>
              <a:t>Under ‘Chart Tools,’ choose ‘Data Labels’</a:t>
            </a:r>
          </a:p>
          <a:p>
            <a:r>
              <a:rPr lang="en-US" dirty="0" smtClean="0"/>
              <a:t>Check ‘Category Name,’ ‘Value,’ ‘Percentage,’ and ‘Show Leader Lines’</a:t>
            </a:r>
          </a:p>
          <a:p>
            <a:r>
              <a:rPr lang="en-US" dirty="0" smtClean="0"/>
              <a:t>Use ‘Best Fit’ for Label Position </a:t>
            </a:r>
            <a:endParaRPr lang="en-US" dirty="0"/>
          </a:p>
        </p:txBody>
      </p:sp>
    </p:spTree>
    <p:extLst>
      <p:ext uri="{BB962C8B-B14F-4D97-AF65-F5344CB8AC3E}">
        <p14:creationId xmlns:p14="http://schemas.microsoft.com/office/powerpoint/2010/main" val="3857876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240000" cy="857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5542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Looking at Your Data</a:t>
            </a:r>
            <a:endParaRPr lang="en-US" dirty="0"/>
          </a:p>
        </p:txBody>
      </p:sp>
      <p:sp>
        <p:nvSpPr>
          <p:cNvPr id="4" name="Content Placeholder 3"/>
          <p:cNvSpPr>
            <a:spLocks noGrp="1"/>
          </p:cNvSpPr>
          <p:nvPr>
            <p:ph sz="quarter" idx="1"/>
          </p:nvPr>
        </p:nvSpPr>
        <p:spPr>
          <a:xfrm>
            <a:off x="457200" y="1600200"/>
            <a:ext cx="8229600" cy="4648200"/>
          </a:xfrm>
        </p:spPr>
        <p:txBody>
          <a:bodyPr>
            <a:normAutofit lnSpcReduction="10000"/>
          </a:bodyPr>
          <a:lstStyle/>
          <a:p>
            <a:r>
              <a:rPr lang="en-US" dirty="0" smtClean="0"/>
              <a:t>Are you close to or have you exceeded 80/20?</a:t>
            </a:r>
          </a:p>
          <a:p>
            <a:r>
              <a:rPr lang="en-US" dirty="0" smtClean="0"/>
              <a:t>Are you spending or did you spend more time doing something non-counseling related?</a:t>
            </a:r>
          </a:p>
          <a:p>
            <a:r>
              <a:rPr lang="en-US" dirty="0" smtClean="0"/>
              <a:t>Are there ways that you could improve upon how you are spending your time?</a:t>
            </a:r>
          </a:p>
          <a:p>
            <a:r>
              <a:rPr lang="en-US" dirty="0" smtClean="0"/>
              <a:t>Are you able to advocate for/against doing something because you have actual data in hand showing the need?</a:t>
            </a:r>
          </a:p>
          <a:p>
            <a:r>
              <a:rPr lang="en-US" dirty="0" smtClean="0"/>
              <a:t>How can you tweak what you are doing next month/next year?</a:t>
            </a:r>
          </a:p>
          <a:p>
            <a:r>
              <a:rPr lang="en-US" dirty="0" smtClean="0"/>
              <a:t>How can you incorporate this data into your comprehensive counseling program?</a:t>
            </a:r>
            <a:endParaRPr lang="en-US" dirty="0"/>
          </a:p>
        </p:txBody>
      </p:sp>
    </p:spTree>
    <p:extLst>
      <p:ext uri="{BB962C8B-B14F-4D97-AF65-F5344CB8AC3E}">
        <p14:creationId xmlns:p14="http://schemas.microsoft.com/office/powerpoint/2010/main" val="338432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Evaluation States…</a:t>
            </a:r>
            <a:endParaRPr lang="en-US" dirty="0"/>
          </a:p>
        </p:txBody>
      </p:sp>
      <p:sp>
        <p:nvSpPr>
          <p:cNvPr id="3" name="Content Placeholder 2"/>
          <p:cNvSpPr>
            <a:spLocks noGrp="1"/>
          </p:cNvSpPr>
          <p:nvPr>
            <p:ph sz="quarter" idx="1"/>
          </p:nvPr>
        </p:nvSpPr>
        <p:spPr/>
        <p:txBody>
          <a:bodyPr>
            <a:normAutofit/>
          </a:bodyPr>
          <a:lstStyle/>
          <a:p>
            <a:r>
              <a:rPr lang="en-US" dirty="0" smtClean="0"/>
              <a:t>Standard 1: School counselors demonstrate leadership, advocacy, and collaboration.</a:t>
            </a:r>
          </a:p>
          <a:p>
            <a:pPr lvl="1"/>
            <a:r>
              <a:rPr lang="en-US" dirty="0" smtClean="0"/>
              <a:t>Standard 1a: …School counselors take an active role in analyzing local, state, and national data to develop and enhance school counseling programs. School counselors create data-driven goals and strategies that align with the school improvement plan to improve student learning…</a:t>
            </a:r>
          </a:p>
          <a:p>
            <a:pPr lvl="1"/>
            <a:r>
              <a:rPr lang="en-US" dirty="0" smtClean="0"/>
              <a:t>Standard 1c: School counselors advocate for positive change in policies and practices affecting student learning…</a:t>
            </a:r>
            <a:endParaRPr lang="en-US" dirty="0"/>
          </a:p>
        </p:txBody>
      </p:sp>
    </p:spTree>
    <p:extLst>
      <p:ext uri="{BB962C8B-B14F-4D97-AF65-F5344CB8AC3E}">
        <p14:creationId xmlns:p14="http://schemas.microsoft.com/office/powerpoint/2010/main" val="286653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 Evaluation continued</a:t>
            </a:r>
            <a:endParaRPr lang="en-US" dirty="0"/>
          </a:p>
        </p:txBody>
      </p:sp>
      <p:sp>
        <p:nvSpPr>
          <p:cNvPr id="3" name="Content Placeholder 2"/>
          <p:cNvSpPr>
            <a:spLocks noGrp="1"/>
          </p:cNvSpPr>
          <p:nvPr>
            <p:ph sz="quarter" idx="1"/>
          </p:nvPr>
        </p:nvSpPr>
        <p:spPr/>
        <p:txBody>
          <a:bodyPr>
            <a:normAutofit/>
          </a:bodyPr>
          <a:lstStyle/>
          <a:p>
            <a:r>
              <a:rPr lang="en-US" dirty="0" smtClean="0"/>
              <a:t>Standard 2: School counselors promote a respectful environment for a diverse population of students.</a:t>
            </a:r>
          </a:p>
          <a:p>
            <a:pPr lvl="1"/>
            <a:r>
              <a:rPr lang="en-US" dirty="0" smtClean="0"/>
              <a:t>Standard 2d: …School counselors recognize that all students have different needs and collaborate with school and community personnel to help meet their needs. School counselors identify these needs using data, referrals, observation, and other sources of information.</a:t>
            </a:r>
            <a:endParaRPr lang="en-US" dirty="0"/>
          </a:p>
        </p:txBody>
      </p:sp>
    </p:spTree>
    <p:extLst>
      <p:ext uri="{BB962C8B-B14F-4D97-AF65-F5344CB8AC3E}">
        <p14:creationId xmlns:p14="http://schemas.microsoft.com/office/powerpoint/2010/main" val="971181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 Evaluation continued</a:t>
            </a:r>
            <a:endParaRPr lang="en-US" dirty="0"/>
          </a:p>
        </p:txBody>
      </p:sp>
      <p:sp>
        <p:nvSpPr>
          <p:cNvPr id="3" name="Content Placeholder 2"/>
          <p:cNvSpPr>
            <a:spLocks noGrp="1"/>
          </p:cNvSpPr>
          <p:nvPr>
            <p:ph sz="quarter" idx="1"/>
          </p:nvPr>
        </p:nvSpPr>
        <p:spPr/>
        <p:txBody>
          <a:bodyPr>
            <a:normAutofit/>
          </a:bodyPr>
          <a:lstStyle/>
          <a:p>
            <a:r>
              <a:rPr lang="en-US" dirty="0" smtClean="0"/>
              <a:t>Standard 3: School counselors understand and facilitate the implementation of a comprehensive school counseling program.</a:t>
            </a:r>
          </a:p>
          <a:p>
            <a:pPr lvl="1"/>
            <a:r>
              <a:rPr lang="en-US" dirty="0" smtClean="0"/>
              <a:t>Standard 3d: School counselors use data to develop comprehensive programs that meet student needs. School counselors deliberately, strategically, and broadly incorporate into their programs the life skills that students need to be successful in the twenty-first century. These skills span the academic, personal/social, and career domains and include leadership, ethics, accountability, adaptability, personal productivity, personal responsibility, people skills, self-direction, and social responsibility.</a:t>
            </a:r>
            <a:endParaRPr lang="en-US" dirty="0"/>
          </a:p>
        </p:txBody>
      </p:sp>
    </p:spTree>
    <p:extLst>
      <p:ext uri="{BB962C8B-B14F-4D97-AF65-F5344CB8AC3E}">
        <p14:creationId xmlns:p14="http://schemas.microsoft.com/office/powerpoint/2010/main" val="292207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 Evaluation continued</a:t>
            </a:r>
            <a:endParaRPr lang="en-US" dirty="0"/>
          </a:p>
        </p:txBody>
      </p:sp>
      <p:sp>
        <p:nvSpPr>
          <p:cNvPr id="3" name="Content Placeholder 2"/>
          <p:cNvSpPr>
            <a:spLocks noGrp="1"/>
          </p:cNvSpPr>
          <p:nvPr>
            <p:ph sz="quarter" idx="1"/>
          </p:nvPr>
        </p:nvSpPr>
        <p:spPr/>
        <p:txBody>
          <a:bodyPr>
            <a:normAutofit/>
          </a:bodyPr>
          <a:lstStyle/>
          <a:p>
            <a:r>
              <a:rPr lang="en-US" dirty="0" smtClean="0"/>
              <a:t>Standard 4: School counselors promote learning for all students.</a:t>
            </a:r>
          </a:p>
          <a:p>
            <a:pPr lvl="1"/>
            <a:r>
              <a:rPr lang="en-US" dirty="0" smtClean="0"/>
              <a:t>Standard 4b: School counselors use academic, behavior, and attendance data to plan appropriate programs for students.</a:t>
            </a:r>
          </a:p>
          <a:p>
            <a:pPr lvl="1"/>
            <a:r>
              <a:rPr lang="en-US" dirty="0" smtClean="0"/>
              <a:t>Standard 4c: School counselors utilize the Guidance Curriculum, Individual Student Planning, and Preventive and Responsive Services in meeting the needs of students as they strive to raise achievement and close gaps. School counselors spend the majority of their time in these direct services, allocating time based on the developmental needs of their students.</a:t>
            </a:r>
          </a:p>
          <a:p>
            <a:endParaRPr lang="en-US" dirty="0"/>
          </a:p>
        </p:txBody>
      </p:sp>
    </p:spTree>
    <p:extLst>
      <p:ext uri="{BB962C8B-B14F-4D97-AF65-F5344CB8AC3E}">
        <p14:creationId xmlns:p14="http://schemas.microsoft.com/office/powerpoint/2010/main" val="3084358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 Evaluation continued</a:t>
            </a:r>
            <a:endParaRPr lang="en-US" dirty="0"/>
          </a:p>
        </p:txBody>
      </p:sp>
      <p:sp>
        <p:nvSpPr>
          <p:cNvPr id="3" name="Content Placeholder 2"/>
          <p:cNvSpPr>
            <a:spLocks noGrp="1"/>
          </p:cNvSpPr>
          <p:nvPr>
            <p:ph sz="quarter" idx="1"/>
          </p:nvPr>
        </p:nvSpPr>
        <p:spPr/>
        <p:txBody>
          <a:bodyPr>
            <a:normAutofit/>
          </a:bodyPr>
          <a:lstStyle/>
          <a:p>
            <a:r>
              <a:rPr lang="en-US" dirty="0" smtClean="0"/>
              <a:t>Standard 5: School counselors actively reflect on their practice.</a:t>
            </a:r>
          </a:p>
          <a:p>
            <a:pPr lvl="1"/>
            <a:r>
              <a:rPr lang="en-US" dirty="0" smtClean="0"/>
              <a:t>Standard 5a: …School counselors analyze student achievement, behavior, and school climate data, as well as feedback from students, parents, and other stakeholders to continually develop their program. School counselors evaluate the effectiveness of their program based on these data.</a:t>
            </a:r>
          </a:p>
          <a:p>
            <a:endParaRPr lang="en-US" dirty="0"/>
          </a:p>
        </p:txBody>
      </p:sp>
    </p:spTree>
    <p:extLst>
      <p:ext uri="{BB962C8B-B14F-4D97-AF65-F5344CB8AC3E}">
        <p14:creationId xmlns:p14="http://schemas.microsoft.com/office/powerpoint/2010/main" val="412932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1200"/>
            <a:ext cx="8229600" cy="2590800"/>
          </a:xfrm>
        </p:spPr>
        <p:txBody>
          <a:bodyPr>
            <a:normAutofit/>
          </a:bodyPr>
          <a:lstStyle/>
          <a:p>
            <a:r>
              <a:rPr lang="en-US" dirty="0" smtClean="0"/>
              <a:t>The use of data is interwoven into every aspect of our comprehensive school counseling program and evaluation instrument</a:t>
            </a:r>
            <a:endParaRPr lang="en-US" dirty="0"/>
          </a:p>
        </p:txBody>
      </p:sp>
    </p:spTree>
    <p:extLst>
      <p:ext uri="{BB962C8B-B14F-4D97-AF65-F5344CB8AC3E}">
        <p14:creationId xmlns:p14="http://schemas.microsoft.com/office/powerpoint/2010/main" val="836512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0"/>
            <a:ext cx="8229600" cy="1143000"/>
          </a:xfrm>
        </p:spPr>
        <p:txBody>
          <a:bodyPr>
            <a:normAutofit/>
          </a:bodyPr>
          <a:lstStyle/>
          <a:p>
            <a:r>
              <a:rPr lang="en-US" dirty="0" smtClean="0"/>
              <a:t>Accountability Data and Actively Reflecting on our Practice</a:t>
            </a:r>
            <a:endParaRPr lang="en-US" dirty="0"/>
          </a:p>
        </p:txBody>
      </p:sp>
    </p:spTree>
    <p:extLst>
      <p:ext uri="{BB962C8B-B14F-4D97-AF65-F5344CB8AC3E}">
        <p14:creationId xmlns:p14="http://schemas.microsoft.com/office/powerpoint/2010/main" val="1056195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 Analysis</a:t>
            </a:r>
            <a:endParaRPr lang="en-US" dirty="0"/>
          </a:p>
        </p:txBody>
      </p:sp>
      <p:sp>
        <p:nvSpPr>
          <p:cNvPr id="4" name="Content Placeholder 3"/>
          <p:cNvSpPr>
            <a:spLocks noGrp="1"/>
          </p:cNvSpPr>
          <p:nvPr>
            <p:ph sz="quarter" idx="1"/>
          </p:nvPr>
        </p:nvSpPr>
        <p:spPr>
          <a:xfrm>
            <a:off x="457200" y="1600200"/>
            <a:ext cx="8229600" cy="4800600"/>
          </a:xfrm>
        </p:spPr>
        <p:txBody>
          <a:bodyPr>
            <a:normAutofit lnSpcReduction="10000"/>
          </a:bodyPr>
          <a:lstStyle/>
          <a:p>
            <a:r>
              <a:rPr lang="en-US" dirty="0" smtClean="0"/>
              <a:t>Microsoft Outlook </a:t>
            </a:r>
          </a:p>
          <a:p>
            <a:r>
              <a:rPr lang="en-US" dirty="0" smtClean="0"/>
              <a:t>Color Coded Calendar</a:t>
            </a:r>
          </a:p>
          <a:p>
            <a:pPr lvl="1"/>
            <a:r>
              <a:rPr lang="en-US" dirty="0" smtClean="0"/>
              <a:t>Under Categorize, you will be able to create your own color categories</a:t>
            </a:r>
          </a:p>
          <a:p>
            <a:pPr lvl="2"/>
            <a:r>
              <a:rPr lang="en-US" dirty="0" smtClean="0"/>
              <a:t>Yellow—Administrative duties</a:t>
            </a:r>
          </a:p>
          <a:p>
            <a:pPr lvl="2"/>
            <a:r>
              <a:rPr lang="en-US" dirty="0" smtClean="0"/>
              <a:t>Red—Classroom Core Curriculum</a:t>
            </a:r>
          </a:p>
          <a:p>
            <a:pPr lvl="2"/>
            <a:r>
              <a:rPr lang="en-US" dirty="0" smtClean="0"/>
              <a:t>Teal—Consultation/Collaboration</a:t>
            </a:r>
          </a:p>
          <a:p>
            <a:pPr lvl="2"/>
            <a:r>
              <a:rPr lang="en-US" dirty="0" smtClean="0"/>
              <a:t>Black –Non-Counseling Fair Share Duties</a:t>
            </a:r>
          </a:p>
          <a:p>
            <a:pPr lvl="2"/>
            <a:r>
              <a:rPr lang="en-US" dirty="0" smtClean="0"/>
              <a:t>Gray –Individual Counseling</a:t>
            </a:r>
          </a:p>
          <a:p>
            <a:pPr lvl="2"/>
            <a:r>
              <a:rPr lang="en-US" dirty="0" smtClean="0"/>
              <a:t>Purple—Parent/Guardian/Agency Contact</a:t>
            </a:r>
          </a:p>
          <a:p>
            <a:pPr lvl="2"/>
            <a:r>
              <a:rPr lang="en-US" dirty="0" smtClean="0"/>
              <a:t>Dark Blue—Professional Development</a:t>
            </a:r>
          </a:p>
          <a:p>
            <a:pPr lvl="2"/>
            <a:r>
              <a:rPr lang="en-US" dirty="0" smtClean="0"/>
              <a:t>Green—Small Group Counseling</a:t>
            </a:r>
          </a:p>
          <a:p>
            <a:pPr lvl="2"/>
            <a:r>
              <a:rPr lang="en-US" dirty="0" smtClean="0"/>
              <a:t>Light Blue—Team Meetings (504, II, IEP, etc.)</a:t>
            </a:r>
          </a:p>
          <a:p>
            <a:pPr lvl="2"/>
            <a:r>
              <a:rPr lang="en-US" dirty="0" smtClean="0"/>
              <a:t>Orange--Testing</a:t>
            </a:r>
            <a:endParaRPr lang="en-US" dirty="0"/>
          </a:p>
        </p:txBody>
      </p:sp>
    </p:spTree>
    <p:extLst>
      <p:ext uri="{BB962C8B-B14F-4D97-AF65-F5344CB8AC3E}">
        <p14:creationId xmlns:p14="http://schemas.microsoft.com/office/powerpoint/2010/main" val="2063937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4054</TotalTime>
  <Words>941</Words>
  <Application>Microsoft Office PowerPoint</Application>
  <PresentationFormat>On-screen Show (4:3)</PresentationFormat>
  <Paragraphs>83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Using Data in Your School Counseling Program</vt:lpstr>
      <vt:lpstr>Our Evaluation States…</vt:lpstr>
      <vt:lpstr>NC Evaluation continued</vt:lpstr>
      <vt:lpstr>NC Evaluation continued</vt:lpstr>
      <vt:lpstr>NC Evaluation continued</vt:lpstr>
      <vt:lpstr>NC Evaluation continued</vt:lpstr>
      <vt:lpstr>The use of data is interwoven into every aspect of our comprehensive school counseling program and evaluation instrument</vt:lpstr>
      <vt:lpstr>Accountability Data and Actively Reflecting on our Practice</vt:lpstr>
      <vt:lpstr>Time Analysis</vt:lpstr>
      <vt:lpstr>Time Analysis</vt:lpstr>
      <vt:lpstr>So…how do these tools work together?</vt:lpstr>
      <vt:lpstr>PowerPoint Presentation</vt:lpstr>
      <vt:lpstr>So...how do  these tools work together?</vt:lpstr>
      <vt:lpstr>So…how do these tools work together?</vt:lpstr>
      <vt:lpstr>Completing Your Time Analysis</vt:lpstr>
      <vt:lpstr>Completing Your Time Analysis</vt:lpstr>
      <vt:lpstr>PowerPoint Presentation</vt:lpstr>
      <vt:lpstr>Looking at Your Data</vt:lpstr>
    </vt:vector>
  </TitlesOfParts>
  <Company>Onslow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Frazier</dc:creator>
  <cp:lastModifiedBy>Stacey Frazier</cp:lastModifiedBy>
  <cp:revision>22</cp:revision>
  <dcterms:created xsi:type="dcterms:W3CDTF">2015-02-15T19:46:36Z</dcterms:created>
  <dcterms:modified xsi:type="dcterms:W3CDTF">2015-02-20T13:28:29Z</dcterms:modified>
</cp:coreProperties>
</file>