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7" r:id="rId2"/>
    <p:sldId id="259" r:id="rId3"/>
    <p:sldId id="260" r:id="rId4"/>
    <p:sldId id="268" r:id="rId5"/>
    <p:sldId id="269" r:id="rId6"/>
    <p:sldId id="261" r:id="rId7"/>
    <p:sldId id="262" r:id="rId8"/>
    <p:sldId id="263" r:id="rId9"/>
    <p:sldId id="264" r:id="rId10"/>
    <p:sldId id="265" r:id="rId11"/>
    <p:sldId id="266" r:id="rId12"/>
    <p:sldId id="267" r:id="rId13"/>
    <p:sldId id="271"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120" y="82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821FB5D-7221-4F4F-8D07-75AD5D831F9D}" type="datetimeFigureOut">
              <a:rPr lang="en-US" smtClean="0"/>
              <a:t>11/23/2016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34A7F26-31E5-421C-85DE-781F823B1344}" type="slidenum">
              <a:rPr lang="en-US" smtClean="0"/>
              <a:t>‹#›</a:t>
            </a:fld>
            <a:endParaRPr lang="en-US"/>
          </a:p>
        </p:txBody>
      </p:sp>
    </p:spTree>
    <p:extLst>
      <p:ext uri="{BB962C8B-B14F-4D97-AF65-F5344CB8AC3E}">
        <p14:creationId xmlns:p14="http://schemas.microsoft.com/office/powerpoint/2010/main" val="2496474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970AF6-F309-43EF-BC7C-5698B8E78080}" type="datetimeFigureOut">
              <a:rPr lang="en-US" smtClean="0"/>
              <a:t>11/23/2016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67725-A003-47E2-B668-4F47E5D67784}" type="slidenum">
              <a:rPr lang="en-US" smtClean="0"/>
              <a:t>‹#›</a:t>
            </a:fld>
            <a:endParaRPr lang="en-US"/>
          </a:p>
        </p:txBody>
      </p:sp>
    </p:spTree>
    <p:extLst>
      <p:ext uri="{BB962C8B-B14F-4D97-AF65-F5344CB8AC3E}">
        <p14:creationId xmlns:p14="http://schemas.microsoft.com/office/powerpoint/2010/main" val="2332529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970AF6-F309-43EF-BC7C-5698B8E78080}" type="datetimeFigureOut">
              <a:rPr lang="en-US" smtClean="0"/>
              <a:t>11/23/2016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67725-A003-47E2-B668-4F47E5D67784}" type="slidenum">
              <a:rPr lang="en-US" smtClean="0"/>
              <a:t>‹#›</a:t>
            </a:fld>
            <a:endParaRPr lang="en-US"/>
          </a:p>
        </p:txBody>
      </p:sp>
    </p:spTree>
    <p:extLst>
      <p:ext uri="{BB962C8B-B14F-4D97-AF65-F5344CB8AC3E}">
        <p14:creationId xmlns:p14="http://schemas.microsoft.com/office/powerpoint/2010/main" val="1879822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970AF6-F309-43EF-BC7C-5698B8E78080}" type="datetimeFigureOut">
              <a:rPr lang="en-US" smtClean="0"/>
              <a:t>11/23/2016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67725-A003-47E2-B668-4F47E5D67784}" type="slidenum">
              <a:rPr lang="en-US" smtClean="0"/>
              <a:t>‹#›</a:t>
            </a:fld>
            <a:endParaRPr lang="en-US"/>
          </a:p>
        </p:txBody>
      </p:sp>
    </p:spTree>
    <p:extLst>
      <p:ext uri="{BB962C8B-B14F-4D97-AF65-F5344CB8AC3E}">
        <p14:creationId xmlns:p14="http://schemas.microsoft.com/office/powerpoint/2010/main" val="1378830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89762"/>
            <a:ext cx="10515600" cy="874952"/>
          </a:xfrm>
        </p:spPr>
        <p:txBody>
          <a:bodyPr>
            <a:normAutofit/>
          </a:bodyPr>
          <a:lstStyle>
            <a:lvl1pPr algn="ctr">
              <a:defRPr sz="4000">
                <a:solidFill>
                  <a:schemeClr val="accent5"/>
                </a:solidFill>
                <a:latin typeface="Century Gothic" panose="020B0502020202020204" pitchFamily="34" charset="0"/>
              </a:defRPr>
            </a:lvl1pPr>
          </a:lstStyle>
          <a:p>
            <a:r>
              <a:rPr lang="en-US" dirty="0">
                <a:solidFill>
                  <a:srgbClr val="0F75BC"/>
                </a:solidFill>
              </a:rPr>
              <a:t>Presentation Name</a:t>
            </a:r>
            <a:endParaRPr lang="en-US" dirty="0"/>
          </a:p>
        </p:txBody>
      </p:sp>
      <p:sp>
        <p:nvSpPr>
          <p:cNvPr id="3" name="Content Placeholder 2"/>
          <p:cNvSpPr>
            <a:spLocks noGrp="1"/>
          </p:cNvSpPr>
          <p:nvPr>
            <p:ph idx="1"/>
          </p:nvPr>
        </p:nvSpPr>
        <p:spPr/>
        <p:txBody>
          <a:bodyPr/>
          <a:lstStyle>
            <a:lvl1pPr>
              <a:defRPr>
                <a:solidFill>
                  <a:schemeClr val="tx1">
                    <a:lumMod val="65000"/>
                    <a:lumOff val="35000"/>
                  </a:schemeClr>
                </a:solidFill>
                <a:latin typeface="+mj-lt"/>
              </a:defRPr>
            </a:lvl1pPr>
            <a:lvl2pPr>
              <a:defRPr>
                <a:solidFill>
                  <a:schemeClr val="tx1">
                    <a:lumMod val="65000"/>
                    <a:lumOff val="35000"/>
                  </a:schemeClr>
                </a:solidFill>
                <a:latin typeface="+mj-lt"/>
              </a:defRPr>
            </a:lvl2pPr>
            <a:lvl3pPr>
              <a:defRPr>
                <a:solidFill>
                  <a:schemeClr val="tx1">
                    <a:lumMod val="65000"/>
                    <a:lumOff val="35000"/>
                  </a:schemeClr>
                </a:solidFill>
                <a:latin typeface="+mj-lt"/>
              </a:defRPr>
            </a:lvl3pPr>
            <a:lvl4pPr>
              <a:defRPr>
                <a:solidFill>
                  <a:schemeClr val="tx1">
                    <a:lumMod val="65000"/>
                    <a:lumOff val="35000"/>
                  </a:schemeClr>
                </a:solidFill>
                <a:latin typeface="+mj-lt"/>
              </a:defRPr>
            </a:lvl4pPr>
            <a:lvl5pPr>
              <a:defRPr>
                <a:solidFill>
                  <a:schemeClr val="tx1">
                    <a:lumMod val="65000"/>
                    <a:lumOff val="35000"/>
                  </a:schemeClr>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970AF6-F309-43EF-BC7C-5698B8E78080}" type="datetimeFigureOut">
              <a:rPr lang="en-US" smtClean="0"/>
              <a:t>11/23/2016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400">
                <a:solidFill>
                  <a:schemeClr val="bg1"/>
                </a:solidFill>
                <a:latin typeface="+mj-lt"/>
              </a:defRPr>
            </a:lvl1pPr>
          </a:lstStyle>
          <a:p>
            <a:fld id="{E8467725-A003-47E2-B668-4F47E5D67784}" type="slidenum">
              <a:rPr lang="en-US" smtClean="0"/>
              <a:pPr/>
              <a:t>‹#›</a:t>
            </a:fld>
            <a:endParaRPr lang="en-US" dirty="0"/>
          </a:p>
        </p:txBody>
      </p:sp>
    </p:spTree>
    <p:extLst>
      <p:ext uri="{BB962C8B-B14F-4D97-AF65-F5344CB8AC3E}">
        <p14:creationId xmlns:p14="http://schemas.microsoft.com/office/powerpoint/2010/main" val="3261465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970AF6-F309-43EF-BC7C-5698B8E78080}" type="datetimeFigureOut">
              <a:rPr lang="en-US" smtClean="0"/>
              <a:t>11/23/2016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67725-A003-47E2-B668-4F47E5D67784}" type="slidenum">
              <a:rPr lang="en-US" smtClean="0"/>
              <a:t>‹#›</a:t>
            </a:fld>
            <a:endParaRPr lang="en-US"/>
          </a:p>
        </p:txBody>
      </p:sp>
    </p:spTree>
    <p:extLst>
      <p:ext uri="{BB962C8B-B14F-4D97-AF65-F5344CB8AC3E}">
        <p14:creationId xmlns:p14="http://schemas.microsoft.com/office/powerpoint/2010/main" val="1945138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970AF6-F309-43EF-BC7C-5698B8E78080}" type="datetimeFigureOut">
              <a:rPr lang="en-US" smtClean="0"/>
              <a:t>11/23/2016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467725-A003-47E2-B668-4F47E5D67784}" type="slidenum">
              <a:rPr lang="en-US" smtClean="0"/>
              <a:t>‹#›</a:t>
            </a:fld>
            <a:endParaRPr lang="en-US"/>
          </a:p>
        </p:txBody>
      </p:sp>
    </p:spTree>
    <p:extLst>
      <p:ext uri="{BB962C8B-B14F-4D97-AF65-F5344CB8AC3E}">
        <p14:creationId xmlns:p14="http://schemas.microsoft.com/office/powerpoint/2010/main" val="3084669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970AF6-F309-43EF-BC7C-5698B8E78080}" type="datetimeFigureOut">
              <a:rPr lang="en-US" smtClean="0"/>
              <a:t>11/23/2016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467725-A003-47E2-B668-4F47E5D67784}" type="slidenum">
              <a:rPr lang="en-US" smtClean="0"/>
              <a:t>‹#›</a:t>
            </a:fld>
            <a:endParaRPr lang="en-US"/>
          </a:p>
        </p:txBody>
      </p:sp>
    </p:spTree>
    <p:extLst>
      <p:ext uri="{BB962C8B-B14F-4D97-AF65-F5344CB8AC3E}">
        <p14:creationId xmlns:p14="http://schemas.microsoft.com/office/powerpoint/2010/main" val="2145546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970AF6-F309-43EF-BC7C-5698B8E78080}" type="datetimeFigureOut">
              <a:rPr lang="en-US" smtClean="0"/>
              <a:t>11/23/2016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467725-A003-47E2-B668-4F47E5D67784}" type="slidenum">
              <a:rPr lang="en-US" smtClean="0"/>
              <a:t>‹#›</a:t>
            </a:fld>
            <a:endParaRPr lang="en-US"/>
          </a:p>
        </p:txBody>
      </p:sp>
    </p:spTree>
    <p:extLst>
      <p:ext uri="{BB962C8B-B14F-4D97-AF65-F5344CB8AC3E}">
        <p14:creationId xmlns:p14="http://schemas.microsoft.com/office/powerpoint/2010/main" val="2316839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970AF6-F309-43EF-BC7C-5698B8E78080}" type="datetimeFigureOut">
              <a:rPr lang="en-US" smtClean="0"/>
              <a:t>11/23/2016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467725-A003-47E2-B668-4F47E5D67784}" type="slidenum">
              <a:rPr lang="en-US" smtClean="0"/>
              <a:t>‹#›</a:t>
            </a:fld>
            <a:endParaRPr lang="en-US"/>
          </a:p>
        </p:txBody>
      </p:sp>
    </p:spTree>
    <p:extLst>
      <p:ext uri="{BB962C8B-B14F-4D97-AF65-F5344CB8AC3E}">
        <p14:creationId xmlns:p14="http://schemas.microsoft.com/office/powerpoint/2010/main" val="1228888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970AF6-F309-43EF-BC7C-5698B8E78080}" type="datetimeFigureOut">
              <a:rPr lang="en-US" smtClean="0"/>
              <a:t>11/23/2016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467725-A003-47E2-B668-4F47E5D67784}" type="slidenum">
              <a:rPr lang="en-US" smtClean="0"/>
              <a:t>‹#›</a:t>
            </a:fld>
            <a:endParaRPr lang="en-US"/>
          </a:p>
        </p:txBody>
      </p:sp>
    </p:spTree>
    <p:extLst>
      <p:ext uri="{BB962C8B-B14F-4D97-AF65-F5344CB8AC3E}">
        <p14:creationId xmlns:p14="http://schemas.microsoft.com/office/powerpoint/2010/main" val="399836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970AF6-F309-43EF-BC7C-5698B8E78080}" type="datetimeFigureOut">
              <a:rPr lang="en-US" smtClean="0"/>
              <a:t>11/23/2016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467725-A003-47E2-B668-4F47E5D67784}" type="slidenum">
              <a:rPr lang="en-US" smtClean="0"/>
              <a:t>‹#›</a:t>
            </a:fld>
            <a:endParaRPr lang="en-US"/>
          </a:p>
        </p:txBody>
      </p:sp>
    </p:spTree>
    <p:extLst>
      <p:ext uri="{BB962C8B-B14F-4D97-AF65-F5344CB8AC3E}">
        <p14:creationId xmlns:p14="http://schemas.microsoft.com/office/powerpoint/2010/main" val="1258474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970AF6-F309-43EF-BC7C-5698B8E78080}" type="datetimeFigureOut">
              <a:rPr lang="en-US" smtClean="0"/>
              <a:t>11/23/2016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467725-A003-47E2-B668-4F47E5D67784}" type="slidenum">
              <a:rPr lang="en-US" smtClean="0"/>
              <a:t>‹#›</a:t>
            </a:fld>
            <a:endParaRPr lang="en-US"/>
          </a:p>
        </p:txBody>
      </p:sp>
    </p:spTree>
    <p:extLst>
      <p:ext uri="{BB962C8B-B14F-4D97-AF65-F5344CB8AC3E}">
        <p14:creationId xmlns:p14="http://schemas.microsoft.com/office/powerpoint/2010/main" val="3599599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txBox="1">
            <a:spLocks/>
          </p:cNvSpPr>
          <p:nvPr/>
        </p:nvSpPr>
        <p:spPr>
          <a:xfrm>
            <a:off x="2799184" y="1416763"/>
            <a:ext cx="8621486" cy="127045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dirty="0" smtClean="0">
                <a:solidFill>
                  <a:schemeClr val="bg1"/>
                </a:solidFill>
                <a:latin typeface="Century Gothic" panose="020B0502020202020204" pitchFamily="34" charset="0"/>
              </a:rPr>
              <a:t>OCS Virtual Academy</a:t>
            </a:r>
            <a:endParaRPr lang="en-US" sz="5400" dirty="0">
              <a:solidFill>
                <a:schemeClr val="bg1"/>
              </a:solidFill>
              <a:latin typeface="Century Gothic" panose="020B0502020202020204" pitchFamily="34" charset="0"/>
            </a:endParaRPr>
          </a:p>
        </p:txBody>
      </p:sp>
      <p:sp>
        <p:nvSpPr>
          <p:cNvPr id="5" name="Subtitle 2"/>
          <p:cNvSpPr txBox="1">
            <a:spLocks/>
          </p:cNvSpPr>
          <p:nvPr/>
        </p:nvSpPr>
        <p:spPr>
          <a:xfrm>
            <a:off x="2799184" y="2705877"/>
            <a:ext cx="8621486" cy="8024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smtClean="0">
                <a:solidFill>
                  <a:schemeClr val="bg1">
                    <a:lumMod val="75000"/>
                  </a:schemeClr>
                </a:solidFill>
              </a:rPr>
              <a:t>A flexible choice for our stakeholders</a:t>
            </a:r>
            <a:endParaRPr lang="en-US" dirty="0">
              <a:solidFill>
                <a:schemeClr val="bg1">
                  <a:lumMod val="75000"/>
                </a:schemeClr>
              </a:solidFill>
            </a:endParaRPr>
          </a:p>
        </p:txBody>
      </p:sp>
      <p:sp>
        <p:nvSpPr>
          <p:cNvPr id="6" name="TextBox 5"/>
          <p:cNvSpPr txBox="1"/>
          <p:nvPr/>
        </p:nvSpPr>
        <p:spPr>
          <a:xfrm>
            <a:off x="7473820" y="5607698"/>
            <a:ext cx="4068147" cy="923330"/>
          </a:xfrm>
          <a:prstGeom prst="rect">
            <a:avLst/>
          </a:prstGeom>
          <a:noFill/>
        </p:spPr>
        <p:txBody>
          <a:bodyPr wrap="square" rtlCol="0">
            <a:spAutoFit/>
          </a:bodyPr>
          <a:lstStyle/>
          <a:p>
            <a:pPr algn="r"/>
            <a:r>
              <a:rPr lang="en-US" dirty="0">
                <a:solidFill>
                  <a:schemeClr val="bg1"/>
                </a:solidFill>
              </a:rPr>
              <a:t>PRESENTED BY:  </a:t>
            </a:r>
            <a:r>
              <a:rPr lang="en-US" dirty="0" smtClean="0">
                <a:solidFill>
                  <a:schemeClr val="bg1"/>
                </a:solidFill>
              </a:rPr>
              <a:t>Vikki B. Childress </a:t>
            </a:r>
            <a:endParaRPr lang="en-US" dirty="0">
              <a:solidFill>
                <a:schemeClr val="bg1"/>
              </a:solidFill>
            </a:endParaRPr>
          </a:p>
          <a:p>
            <a:pPr algn="r"/>
            <a:r>
              <a:rPr lang="en-US" dirty="0" smtClean="0">
                <a:solidFill>
                  <a:schemeClr val="bg1"/>
                </a:solidFill>
              </a:rPr>
              <a:t>November 1, 2016</a:t>
            </a:r>
            <a:endParaRPr lang="en-US" dirty="0">
              <a:solidFill>
                <a:schemeClr val="bg1"/>
              </a:solidFill>
            </a:endParaRPr>
          </a:p>
          <a:p>
            <a:pPr algn="r"/>
            <a:endParaRPr lang="en-US" dirty="0"/>
          </a:p>
        </p:txBody>
      </p:sp>
    </p:spTree>
    <p:extLst>
      <p:ext uri="{BB962C8B-B14F-4D97-AF65-F5344CB8AC3E}">
        <p14:creationId xmlns:p14="http://schemas.microsoft.com/office/powerpoint/2010/main" val="3567220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 Continued</a:t>
            </a:r>
            <a:endParaRPr lang="en-US" dirty="0"/>
          </a:p>
        </p:txBody>
      </p:sp>
      <p:sp>
        <p:nvSpPr>
          <p:cNvPr id="3" name="Content Placeholder 2"/>
          <p:cNvSpPr>
            <a:spLocks noGrp="1"/>
          </p:cNvSpPr>
          <p:nvPr>
            <p:ph idx="1"/>
          </p:nvPr>
        </p:nvSpPr>
        <p:spPr>
          <a:xfrm>
            <a:off x="187035" y="1064714"/>
            <a:ext cx="11502737" cy="5112249"/>
          </a:xfrm>
        </p:spPr>
        <p:txBody>
          <a:bodyPr>
            <a:normAutofit lnSpcReduction="10000"/>
          </a:bodyPr>
          <a:lstStyle/>
          <a:p>
            <a:r>
              <a:rPr lang="en-US" dirty="0"/>
              <a:t>What happens with inactive students? After 3 days of inactivity, </a:t>
            </a:r>
            <a:r>
              <a:rPr lang="en-US" dirty="0" smtClean="0"/>
              <a:t>contact is made with the student/parent. After 7 days of inactivity, conference </a:t>
            </a:r>
            <a:r>
              <a:rPr lang="en-US" dirty="0"/>
              <a:t>will occur with student, parent and </a:t>
            </a:r>
            <a:r>
              <a:rPr lang="en-US" dirty="0" smtClean="0"/>
              <a:t>Academy </a:t>
            </a:r>
            <a:r>
              <a:rPr lang="en-US" dirty="0"/>
              <a:t>D</a:t>
            </a:r>
            <a:r>
              <a:rPr lang="en-US" dirty="0" smtClean="0"/>
              <a:t>irector </a:t>
            </a:r>
            <a:r>
              <a:rPr lang="en-US" dirty="0"/>
              <a:t>to address concerns. Failure to improve will result in removal from </a:t>
            </a:r>
            <a:r>
              <a:rPr lang="en-US" dirty="0" smtClean="0"/>
              <a:t>Academy. </a:t>
            </a:r>
            <a:endParaRPr lang="en-US" dirty="0"/>
          </a:p>
          <a:p>
            <a:r>
              <a:rPr lang="en-US" dirty="0"/>
              <a:t>Do Academy students still have to complete the graduation project? Yes. This is a requirement of OCS. We are working on </a:t>
            </a:r>
            <a:r>
              <a:rPr lang="en-US" dirty="0" smtClean="0"/>
              <a:t>creating a module for the graduation project.</a:t>
            </a:r>
            <a:endParaRPr lang="en-US" dirty="0"/>
          </a:p>
          <a:p>
            <a:r>
              <a:rPr lang="en-US" dirty="0"/>
              <a:t>Do </a:t>
            </a:r>
            <a:r>
              <a:rPr lang="en-US" dirty="0" smtClean="0"/>
              <a:t>students </a:t>
            </a:r>
            <a:r>
              <a:rPr lang="en-US" dirty="0"/>
              <a:t>take </a:t>
            </a:r>
            <a:r>
              <a:rPr lang="en-US" dirty="0" smtClean="0"/>
              <a:t>the EOCs, ACT, PLAN and </a:t>
            </a:r>
            <a:r>
              <a:rPr lang="en-US" dirty="0" err="1" smtClean="0"/>
              <a:t>WorkKeys</a:t>
            </a:r>
            <a:r>
              <a:rPr lang="en-US" dirty="0" smtClean="0"/>
              <a:t> </a:t>
            </a:r>
            <a:r>
              <a:rPr lang="en-US" dirty="0"/>
              <a:t>online? Students will report to their </a:t>
            </a:r>
            <a:r>
              <a:rPr lang="en-US" dirty="0" smtClean="0"/>
              <a:t>face- </a:t>
            </a:r>
            <a:r>
              <a:rPr lang="en-US" dirty="0"/>
              <a:t>to </a:t>
            </a:r>
            <a:r>
              <a:rPr lang="en-US" dirty="0" smtClean="0"/>
              <a:t>-face </a:t>
            </a:r>
            <a:r>
              <a:rPr lang="en-US" dirty="0"/>
              <a:t>school for testing.  That is the only way testing security can be ensured.</a:t>
            </a:r>
          </a:p>
          <a:p>
            <a:r>
              <a:rPr lang="en-US" dirty="0"/>
              <a:t>Do the </a:t>
            </a:r>
            <a:r>
              <a:rPr lang="en-US" dirty="0" smtClean="0"/>
              <a:t>students’ </a:t>
            </a:r>
            <a:r>
              <a:rPr lang="en-US" dirty="0"/>
              <a:t>scores count in the accountability model? Yes. This works the same as OCLC. The </a:t>
            </a:r>
            <a:r>
              <a:rPr lang="en-US" dirty="0" smtClean="0"/>
              <a:t>Academy </a:t>
            </a:r>
            <a:r>
              <a:rPr lang="en-US" dirty="0"/>
              <a:t>is a program, not a school. </a:t>
            </a:r>
            <a:r>
              <a:rPr lang="en-US" dirty="0" smtClean="0"/>
              <a:t>Students’ scores go back to the face- to -face school.</a:t>
            </a:r>
            <a:endParaRPr lang="en-US" dirty="0"/>
          </a:p>
          <a:p>
            <a:endParaRPr lang="en-US" dirty="0"/>
          </a:p>
        </p:txBody>
      </p:sp>
    </p:spTree>
    <p:extLst>
      <p:ext uri="{BB962C8B-B14F-4D97-AF65-F5344CB8AC3E}">
        <p14:creationId xmlns:p14="http://schemas.microsoft.com/office/powerpoint/2010/main" val="3430448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 Continued</a:t>
            </a:r>
            <a:endParaRPr lang="en-US" dirty="0"/>
          </a:p>
        </p:txBody>
      </p:sp>
      <p:sp>
        <p:nvSpPr>
          <p:cNvPr id="3" name="Content Placeholder 2"/>
          <p:cNvSpPr>
            <a:spLocks noGrp="1"/>
          </p:cNvSpPr>
          <p:nvPr>
            <p:ph idx="1"/>
          </p:nvPr>
        </p:nvSpPr>
        <p:spPr>
          <a:xfrm>
            <a:off x="176645" y="1064714"/>
            <a:ext cx="11544300" cy="5112249"/>
          </a:xfrm>
        </p:spPr>
        <p:txBody>
          <a:bodyPr>
            <a:normAutofit/>
          </a:bodyPr>
          <a:lstStyle/>
          <a:p>
            <a:r>
              <a:rPr lang="en-US" dirty="0"/>
              <a:t>Are the teachers evaluated? Yes</a:t>
            </a:r>
            <a:r>
              <a:rPr lang="en-US" dirty="0" smtClean="0"/>
              <a:t>. The Academy Director will have access to all teachers, students and courses and be allowed to provide input regarding teacher performance.</a:t>
            </a:r>
            <a:endParaRPr lang="en-US" dirty="0"/>
          </a:p>
          <a:p>
            <a:r>
              <a:rPr lang="en-US" dirty="0"/>
              <a:t>Can a school enroll a student into the academy? No.  Enrollment is through the lottery process.  All </a:t>
            </a:r>
            <a:r>
              <a:rPr lang="en-US" dirty="0" smtClean="0"/>
              <a:t>extenuating circumstances are addressed by </a:t>
            </a:r>
            <a:r>
              <a:rPr lang="en-US" dirty="0"/>
              <a:t>the </a:t>
            </a:r>
            <a:r>
              <a:rPr lang="en-US" dirty="0" smtClean="0"/>
              <a:t>Director</a:t>
            </a:r>
            <a:r>
              <a:rPr lang="en-US" dirty="0"/>
              <a:t>.</a:t>
            </a:r>
          </a:p>
          <a:p>
            <a:r>
              <a:rPr lang="en-US" dirty="0"/>
              <a:t>Can we offer summer school? Yes.  We are working on a plan for summer school. It will be utilized for both remediation and acceleration. It will be tuition based for the students.</a:t>
            </a:r>
          </a:p>
          <a:p>
            <a:r>
              <a:rPr lang="en-US" dirty="0"/>
              <a:t>Will this take the place of OCLC? No. </a:t>
            </a:r>
            <a:r>
              <a:rPr lang="en-US" dirty="0" smtClean="0"/>
              <a:t>That </a:t>
            </a:r>
            <a:r>
              <a:rPr lang="en-US" dirty="0"/>
              <a:t>is not the intent of this program. We can work in conjunction with and support OCLC.</a:t>
            </a:r>
          </a:p>
          <a:p>
            <a:endParaRPr lang="en-US" dirty="0"/>
          </a:p>
        </p:txBody>
      </p:sp>
    </p:spTree>
    <p:extLst>
      <p:ext uri="{BB962C8B-B14F-4D97-AF65-F5344CB8AC3E}">
        <p14:creationId xmlns:p14="http://schemas.microsoft.com/office/powerpoint/2010/main" val="3945558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74952"/>
          </a:xfrm>
        </p:spPr>
        <p:txBody>
          <a:bodyPr/>
          <a:lstStyle/>
          <a:p>
            <a:r>
              <a:rPr lang="en-US" dirty="0" smtClean="0"/>
              <a:t>Courses Offered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7950852"/>
              </p:ext>
            </p:extLst>
          </p:nvPr>
        </p:nvGraphicFramePr>
        <p:xfrm>
          <a:off x="838199" y="838489"/>
          <a:ext cx="10093038" cy="4876800"/>
        </p:xfrm>
        <a:graphic>
          <a:graphicData uri="http://schemas.openxmlformats.org/drawingml/2006/table">
            <a:tbl>
              <a:tblPr firstRow="1" bandRow="1">
                <a:tableStyleId>{5C22544A-7EE6-4342-B048-85BDC9FD1C3A}</a:tableStyleId>
              </a:tblPr>
              <a:tblGrid>
                <a:gridCol w="1682173"/>
                <a:gridCol w="1682173"/>
                <a:gridCol w="1682173"/>
                <a:gridCol w="1682173"/>
                <a:gridCol w="1682173"/>
                <a:gridCol w="1682173"/>
              </a:tblGrid>
              <a:tr h="353503">
                <a:tc>
                  <a:txBody>
                    <a:bodyPr/>
                    <a:lstStyle/>
                    <a:p>
                      <a:r>
                        <a:rPr lang="en-US" dirty="0" smtClean="0"/>
                        <a:t>Math</a:t>
                      </a:r>
                      <a:endParaRPr lang="en-US" dirty="0"/>
                    </a:p>
                  </a:txBody>
                  <a:tcPr/>
                </a:tc>
                <a:tc>
                  <a:txBody>
                    <a:bodyPr/>
                    <a:lstStyle/>
                    <a:p>
                      <a:r>
                        <a:rPr lang="en-US" dirty="0" smtClean="0"/>
                        <a:t>English</a:t>
                      </a:r>
                      <a:endParaRPr lang="en-US" dirty="0"/>
                    </a:p>
                  </a:txBody>
                  <a:tcPr/>
                </a:tc>
                <a:tc>
                  <a:txBody>
                    <a:bodyPr/>
                    <a:lstStyle/>
                    <a:p>
                      <a:r>
                        <a:rPr lang="en-US" dirty="0" smtClean="0"/>
                        <a:t>Science</a:t>
                      </a:r>
                      <a:endParaRPr lang="en-US" dirty="0"/>
                    </a:p>
                  </a:txBody>
                  <a:tcPr/>
                </a:tc>
                <a:tc>
                  <a:txBody>
                    <a:bodyPr/>
                    <a:lstStyle/>
                    <a:p>
                      <a:r>
                        <a:rPr lang="en-US" dirty="0" smtClean="0"/>
                        <a:t>Social Studies</a:t>
                      </a:r>
                      <a:endParaRPr lang="en-US" dirty="0"/>
                    </a:p>
                  </a:txBody>
                  <a:tcPr/>
                </a:tc>
                <a:tc>
                  <a:txBody>
                    <a:bodyPr/>
                    <a:lstStyle/>
                    <a:p>
                      <a:r>
                        <a:rPr lang="en-US" dirty="0" smtClean="0"/>
                        <a:t>Electives</a:t>
                      </a:r>
                      <a:endParaRPr lang="en-US" dirty="0"/>
                    </a:p>
                  </a:txBody>
                  <a:tcPr/>
                </a:tc>
                <a:tc>
                  <a:txBody>
                    <a:bodyPr/>
                    <a:lstStyle/>
                    <a:p>
                      <a:r>
                        <a:rPr lang="en-US" dirty="0" smtClean="0"/>
                        <a:t>Electives </a:t>
                      </a:r>
                      <a:r>
                        <a:rPr lang="en-US" dirty="0" err="1" smtClean="0"/>
                        <a:t>Con’t</a:t>
                      </a:r>
                      <a:endParaRPr lang="en-US" dirty="0"/>
                    </a:p>
                  </a:txBody>
                  <a:tcPr/>
                </a:tc>
              </a:tr>
              <a:tr h="353503">
                <a:tc>
                  <a:txBody>
                    <a:bodyPr/>
                    <a:lstStyle/>
                    <a:p>
                      <a:r>
                        <a:rPr lang="en-US" sz="1600" kern="1200" dirty="0" smtClean="0">
                          <a:solidFill>
                            <a:schemeClr val="dk1"/>
                          </a:solidFill>
                          <a:effectLst/>
                          <a:latin typeface="+mn-lt"/>
                          <a:ea typeface="+mn-ea"/>
                          <a:cs typeface="+mn-cs"/>
                        </a:rPr>
                        <a:t>Math 1 (honors)</a:t>
                      </a:r>
                    </a:p>
                    <a:p>
                      <a:r>
                        <a:rPr lang="en-US" sz="1600" kern="1200" dirty="0" smtClean="0">
                          <a:solidFill>
                            <a:schemeClr val="dk1"/>
                          </a:solidFill>
                          <a:effectLst/>
                          <a:latin typeface="+mn-lt"/>
                          <a:ea typeface="+mn-ea"/>
                          <a:cs typeface="+mn-cs"/>
                        </a:rPr>
                        <a:t>Math 2 (honors)</a:t>
                      </a:r>
                    </a:p>
                    <a:p>
                      <a:r>
                        <a:rPr lang="en-US" sz="1600" kern="1200" dirty="0" smtClean="0">
                          <a:solidFill>
                            <a:schemeClr val="dk1"/>
                          </a:solidFill>
                          <a:effectLst/>
                          <a:latin typeface="+mn-lt"/>
                          <a:ea typeface="+mn-ea"/>
                          <a:cs typeface="+mn-cs"/>
                        </a:rPr>
                        <a:t>Math 3 (honors)</a:t>
                      </a:r>
                    </a:p>
                    <a:p>
                      <a:r>
                        <a:rPr lang="en-US" sz="1600" kern="1200" dirty="0" err="1" smtClean="0">
                          <a:solidFill>
                            <a:schemeClr val="dk1"/>
                          </a:solidFill>
                          <a:effectLst/>
                          <a:latin typeface="+mn-lt"/>
                          <a:ea typeface="+mn-ea"/>
                          <a:cs typeface="+mn-cs"/>
                        </a:rPr>
                        <a:t>PreCalculus</a:t>
                      </a:r>
                      <a:r>
                        <a:rPr lang="en-US" sz="1600" kern="1200" dirty="0" smtClean="0">
                          <a:solidFill>
                            <a:schemeClr val="dk1"/>
                          </a:solidFill>
                          <a:effectLst/>
                          <a:latin typeface="+mn-lt"/>
                          <a:ea typeface="+mn-ea"/>
                          <a:cs typeface="+mn-cs"/>
                        </a:rPr>
                        <a:t> (honors)</a:t>
                      </a:r>
                    </a:p>
                    <a:p>
                      <a:r>
                        <a:rPr lang="en-US" sz="1600" kern="1200" dirty="0" smtClean="0">
                          <a:solidFill>
                            <a:schemeClr val="dk1"/>
                          </a:solidFill>
                          <a:effectLst/>
                          <a:latin typeface="+mn-lt"/>
                          <a:ea typeface="+mn-ea"/>
                          <a:cs typeface="+mn-cs"/>
                        </a:rPr>
                        <a:t>Probability and Statistics (honors)</a:t>
                      </a:r>
                    </a:p>
                    <a:p>
                      <a:endParaRPr lang="en-US" sz="1600" dirty="0"/>
                    </a:p>
                  </a:txBody>
                  <a:tcPr/>
                </a:tc>
                <a:tc>
                  <a:txBody>
                    <a:bodyPr/>
                    <a:lstStyle/>
                    <a:p>
                      <a:r>
                        <a:rPr lang="en-US" sz="1600" kern="1200" dirty="0" smtClean="0">
                          <a:solidFill>
                            <a:schemeClr val="dk1"/>
                          </a:solidFill>
                          <a:effectLst/>
                          <a:latin typeface="+mn-lt"/>
                          <a:ea typeface="+mn-ea"/>
                          <a:cs typeface="+mn-cs"/>
                        </a:rPr>
                        <a:t>English I, II, III and IV (honors)</a:t>
                      </a:r>
                    </a:p>
                    <a:p>
                      <a:r>
                        <a:rPr lang="en-US" sz="1600" kern="1200" dirty="0" smtClean="0">
                          <a:solidFill>
                            <a:schemeClr val="dk1"/>
                          </a:solidFill>
                          <a:effectLst/>
                          <a:latin typeface="+mn-lt"/>
                          <a:ea typeface="+mn-ea"/>
                          <a:cs typeface="+mn-cs"/>
                        </a:rPr>
                        <a:t>AP English IV </a:t>
                      </a:r>
                    </a:p>
                    <a:p>
                      <a:endParaRPr lang="en-US" sz="1600" dirty="0"/>
                    </a:p>
                  </a:txBody>
                  <a:tcPr/>
                </a:tc>
                <a:tc>
                  <a:txBody>
                    <a:bodyPr/>
                    <a:lstStyle/>
                    <a:p>
                      <a:r>
                        <a:rPr lang="en-US" sz="1600" kern="1200" dirty="0" smtClean="0">
                          <a:solidFill>
                            <a:schemeClr val="dk1"/>
                          </a:solidFill>
                          <a:effectLst/>
                          <a:latin typeface="+mn-lt"/>
                          <a:ea typeface="+mn-ea"/>
                          <a:cs typeface="+mn-cs"/>
                        </a:rPr>
                        <a:t>Earth and Environmental Science (Honors)</a:t>
                      </a:r>
                    </a:p>
                    <a:p>
                      <a:r>
                        <a:rPr lang="en-US" sz="1600" kern="1200" dirty="0" smtClean="0">
                          <a:solidFill>
                            <a:schemeClr val="dk1"/>
                          </a:solidFill>
                          <a:effectLst/>
                          <a:latin typeface="+mn-lt"/>
                          <a:ea typeface="+mn-ea"/>
                          <a:cs typeface="+mn-cs"/>
                        </a:rPr>
                        <a:t>Biology (Honors)</a:t>
                      </a:r>
                    </a:p>
                    <a:p>
                      <a:r>
                        <a:rPr lang="en-US" sz="1600" kern="1200" dirty="0" smtClean="0">
                          <a:solidFill>
                            <a:schemeClr val="dk1"/>
                          </a:solidFill>
                          <a:effectLst/>
                          <a:latin typeface="+mn-lt"/>
                          <a:ea typeface="+mn-ea"/>
                          <a:cs typeface="+mn-cs"/>
                        </a:rPr>
                        <a:t>Physical Science (Honors)</a:t>
                      </a:r>
                    </a:p>
                    <a:p>
                      <a:r>
                        <a:rPr lang="en-US" sz="1600" kern="1200" dirty="0" smtClean="0">
                          <a:solidFill>
                            <a:schemeClr val="dk1"/>
                          </a:solidFill>
                          <a:effectLst/>
                          <a:latin typeface="+mn-lt"/>
                          <a:ea typeface="+mn-ea"/>
                          <a:cs typeface="+mn-cs"/>
                        </a:rPr>
                        <a:t>Chemistry</a:t>
                      </a:r>
                    </a:p>
                    <a:p>
                      <a:r>
                        <a:rPr lang="en-US" sz="1600" kern="1200" dirty="0" smtClean="0">
                          <a:solidFill>
                            <a:schemeClr val="dk1"/>
                          </a:solidFill>
                          <a:effectLst/>
                          <a:latin typeface="+mn-lt"/>
                          <a:ea typeface="+mn-ea"/>
                          <a:cs typeface="+mn-cs"/>
                        </a:rPr>
                        <a:t>Physics</a:t>
                      </a:r>
                    </a:p>
                    <a:p>
                      <a:r>
                        <a:rPr lang="en-US" sz="1600" kern="1200" dirty="0" smtClean="0">
                          <a:solidFill>
                            <a:schemeClr val="dk1"/>
                          </a:solidFill>
                          <a:effectLst/>
                          <a:latin typeface="+mn-lt"/>
                          <a:ea typeface="+mn-ea"/>
                          <a:cs typeface="+mn-cs"/>
                        </a:rPr>
                        <a:t>AP Biology</a:t>
                      </a:r>
                    </a:p>
                    <a:p>
                      <a:r>
                        <a:rPr lang="en-US" sz="1600" kern="1200" dirty="0" smtClean="0">
                          <a:solidFill>
                            <a:schemeClr val="dk1"/>
                          </a:solidFill>
                          <a:effectLst/>
                          <a:latin typeface="+mn-lt"/>
                          <a:ea typeface="+mn-ea"/>
                          <a:cs typeface="+mn-cs"/>
                        </a:rPr>
                        <a:t>AP Chemistry</a:t>
                      </a:r>
                    </a:p>
                    <a:p>
                      <a:endParaRPr lang="en-US" sz="1600" dirty="0"/>
                    </a:p>
                  </a:txBody>
                  <a:tcPr/>
                </a:tc>
                <a:tc>
                  <a:txBody>
                    <a:bodyPr/>
                    <a:lstStyle/>
                    <a:p>
                      <a:r>
                        <a:rPr lang="en-US" sz="1600" kern="1200" dirty="0" smtClean="0">
                          <a:solidFill>
                            <a:schemeClr val="dk1"/>
                          </a:solidFill>
                          <a:effectLst/>
                          <a:latin typeface="+mn-lt"/>
                          <a:ea typeface="+mn-ea"/>
                          <a:cs typeface="+mn-cs"/>
                        </a:rPr>
                        <a:t>World History (Honors)</a:t>
                      </a:r>
                    </a:p>
                    <a:p>
                      <a:r>
                        <a:rPr lang="en-US" sz="1600" kern="1200" dirty="0" smtClean="0">
                          <a:solidFill>
                            <a:schemeClr val="dk1"/>
                          </a:solidFill>
                          <a:effectLst/>
                          <a:latin typeface="+mn-lt"/>
                          <a:ea typeface="+mn-ea"/>
                          <a:cs typeface="+mn-cs"/>
                        </a:rPr>
                        <a:t>World Geography</a:t>
                      </a:r>
                    </a:p>
                    <a:p>
                      <a:r>
                        <a:rPr lang="en-US" sz="1600" kern="1200" dirty="0" smtClean="0">
                          <a:solidFill>
                            <a:schemeClr val="dk1"/>
                          </a:solidFill>
                          <a:effectLst/>
                          <a:latin typeface="+mn-lt"/>
                          <a:ea typeface="+mn-ea"/>
                          <a:cs typeface="+mn-cs"/>
                        </a:rPr>
                        <a:t>American History 1 and 2 (Honors)</a:t>
                      </a:r>
                    </a:p>
                    <a:p>
                      <a:r>
                        <a:rPr lang="en-US" sz="1600" kern="1200" dirty="0" smtClean="0">
                          <a:solidFill>
                            <a:schemeClr val="dk1"/>
                          </a:solidFill>
                          <a:effectLst/>
                          <a:latin typeface="+mn-lt"/>
                          <a:ea typeface="+mn-ea"/>
                          <a:cs typeface="+mn-cs"/>
                        </a:rPr>
                        <a:t>AP US History</a:t>
                      </a:r>
                    </a:p>
                    <a:p>
                      <a:r>
                        <a:rPr lang="en-US" sz="1600" kern="1200" dirty="0" smtClean="0">
                          <a:solidFill>
                            <a:schemeClr val="dk1"/>
                          </a:solidFill>
                          <a:effectLst/>
                          <a:latin typeface="+mn-lt"/>
                          <a:ea typeface="+mn-ea"/>
                          <a:cs typeface="+mn-cs"/>
                        </a:rPr>
                        <a:t>NC American History: The Founding Principles, Civics and Economics (Honors)</a:t>
                      </a:r>
                    </a:p>
                    <a:p>
                      <a:r>
                        <a:rPr lang="en-US" sz="1600" kern="1200" dirty="0" smtClean="0">
                          <a:solidFill>
                            <a:schemeClr val="dk1"/>
                          </a:solidFill>
                          <a:effectLst/>
                          <a:latin typeface="+mn-lt"/>
                          <a:ea typeface="+mn-ea"/>
                          <a:cs typeface="+mn-cs"/>
                        </a:rPr>
                        <a:t>African American Studies</a:t>
                      </a:r>
                    </a:p>
                    <a:p>
                      <a:r>
                        <a:rPr lang="en-US" sz="1600" kern="1200" dirty="0" smtClean="0">
                          <a:solidFill>
                            <a:schemeClr val="dk1"/>
                          </a:solidFill>
                          <a:effectLst/>
                          <a:latin typeface="+mn-lt"/>
                          <a:ea typeface="+mn-ea"/>
                          <a:cs typeface="+mn-cs"/>
                        </a:rPr>
                        <a:t>Native American Studies</a:t>
                      </a:r>
                      <a:endParaRPr lang="en-US" sz="1600" dirty="0"/>
                    </a:p>
                  </a:txBody>
                  <a:tcPr/>
                </a:tc>
                <a:tc>
                  <a:txBody>
                    <a:bodyPr/>
                    <a:lstStyle/>
                    <a:p>
                      <a:r>
                        <a:rPr lang="en-US" sz="1600" kern="1200" dirty="0" smtClean="0">
                          <a:solidFill>
                            <a:schemeClr val="dk1"/>
                          </a:solidFill>
                          <a:effectLst/>
                          <a:latin typeface="+mn-lt"/>
                          <a:ea typeface="+mn-ea"/>
                          <a:cs typeface="+mn-cs"/>
                        </a:rPr>
                        <a:t>Health and PE</a:t>
                      </a:r>
                    </a:p>
                    <a:p>
                      <a:r>
                        <a:rPr lang="en-US" sz="1600" kern="1200" dirty="0" smtClean="0">
                          <a:solidFill>
                            <a:schemeClr val="dk1"/>
                          </a:solidFill>
                          <a:effectLst/>
                          <a:latin typeface="+mn-lt"/>
                          <a:ea typeface="+mn-ea"/>
                          <a:cs typeface="+mn-cs"/>
                        </a:rPr>
                        <a:t>Astronomy: Exploring the Universe</a:t>
                      </a:r>
                    </a:p>
                    <a:p>
                      <a:r>
                        <a:rPr lang="en-US" sz="1600" kern="1200" dirty="0" smtClean="0">
                          <a:solidFill>
                            <a:schemeClr val="dk1"/>
                          </a:solidFill>
                          <a:effectLst/>
                          <a:latin typeface="+mn-lt"/>
                          <a:ea typeface="+mn-ea"/>
                          <a:cs typeface="+mn-cs"/>
                        </a:rPr>
                        <a:t>Forensic Science 1 and 2</a:t>
                      </a:r>
                    </a:p>
                    <a:p>
                      <a:r>
                        <a:rPr lang="en-US" sz="1600" kern="1200" dirty="0" smtClean="0">
                          <a:solidFill>
                            <a:schemeClr val="dk1"/>
                          </a:solidFill>
                          <a:effectLst/>
                          <a:latin typeface="+mn-lt"/>
                          <a:ea typeface="+mn-ea"/>
                          <a:cs typeface="+mn-cs"/>
                        </a:rPr>
                        <a:t>Psychology</a:t>
                      </a:r>
                    </a:p>
                    <a:p>
                      <a:r>
                        <a:rPr lang="en-US" sz="1600" kern="1200" dirty="0" smtClean="0">
                          <a:solidFill>
                            <a:schemeClr val="dk1"/>
                          </a:solidFill>
                          <a:effectLst/>
                          <a:latin typeface="+mn-lt"/>
                          <a:ea typeface="+mn-ea"/>
                          <a:cs typeface="+mn-cs"/>
                        </a:rPr>
                        <a:t>Sociology</a:t>
                      </a:r>
                    </a:p>
                    <a:p>
                      <a:r>
                        <a:rPr lang="en-US" sz="1600" kern="1200" dirty="0" smtClean="0">
                          <a:solidFill>
                            <a:schemeClr val="dk1"/>
                          </a:solidFill>
                          <a:effectLst/>
                          <a:latin typeface="+mn-lt"/>
                          <a:ea typeface="+mn-ea"/>
                          <a:cs typeface="+mn-cs"/>
                        </a:rPr>
                        <a:t>Visual Arts Beginning</a:t>
                      </a:r>
                    </a:p>
                    <a:p>
                      <a:r>
                        <a:rPr lang="en-US" sz="1600" kern="1200" dirty="0" smtClean="0">
                          <a:solidFill>
                            <a:schemeClr val="dk1"/>
                          </a:solidFill>
                          <a:effectLst/>
                          <a:latin typeface="+mn-lt"/>
                          <a:ea typeface="+mn-ea"/>
                          <a:cs typeface="+mn-cs"/>
                        </a:rPr>
                        <a:t>Visual Arts Intermediate</a:t>
                      </a:r>
                    </a:p>
                    <a:p>
                      <a:r>
                        <a:rPr lang="en-US" sz="1600" kern="1200" dirty="0" smtClean="0">
                          <a:solidFill>
                            <a:schemeClr val="dk1"/>
                          </a:solidFill>
                          <a:effectLst/>
                          <a:latin typeface="+mn-lt"/>
                          <a:ea typeface="+mn-ea"/>
                          <a:cs typeface="+mn-cs"/>
                        </a:rPr>
                        <a:t>Photography 1</a:t>
                      </a:r>
                    </a:p>
                    <a:p>
                      <a:r>
                        <a:rPr lang="en-US" sz="1600" kern="1200" dirty="0" smtClean="0">
                          <a:solidFill>
                            <a:schemeClr val="dk1"/>
                          </a:solidFill>
                          <a:effectLst/>
                          <a:latin typeface="+mn-lt"/>
                          <a:ea typeface="+mn-ea"/>
                          <a:cs typeface="+mn-cs"/>
                        </a:rPr>
                        <a:t>Photography 2</a:t>
                      </a:r>
                    </a:p>
                    <a:p>
                      <a:r>
                        <a:rPr lang="en-US" sz="1600" kern="1200" dirty="0" smtClean="0">
                          <a:solidFill>
                            <a:schemeClr val="dk1"/>
                          </a:solidFill>
                          <a:effectLst/>
                          <a:latin typeface="+mn-lt"/>
                          <a:ea typeface="+mn-ea"/>
                          <a:cs typeface="+mn-cs"/>
                        </a:rPr>
                        <a:t>Music Appreciation</a:t>
                      </a:r>
                    </a:p>
                    <a:p>
                      <a:endParaRPr lang="en-US" sz="1600" kern="1200" dirty="0" smtClean="0">
                        <a:solidFill>
                          <a:schemeClr val="dk1"/>
                        </a:solidFill>
                        <a:effectLst/>
                        <a:latin typeface="+mn-lt"/>
                        <a:ea typeface="+mn-ea"/>
                        <a:cs typeface="+mn-cs"/>
                      </a:endParaRPr>
                    </a:p>
                    <a:p>
                      <a:endParaRPr lang="en-US" sz="1600" dirty="0"/>
                    </a:p>
                  </a:txBody>
                  <a:tcPr/>
                </a:tc>
                <a:tc>
                  <a:txBody>
                    <a:bodyPr/>
                    <a:lstStyle/>
                    <a:p>
                      <a:r>
                        <a:rPr lang="en-US" sz="1600" kern="1200" dirty="0" smtClean="0">
                          <a:solidFill>
                            <a:schemeClr val="dk1"/>
                          </a:solidFill>
                          <a:effectLst/>
                          <a:latin typeface="+mn-lt"/>
                          <a:ea typeface="+mn-ea"/>
                          <a:cs typeface="+mn-cs"/>
                        </a:rPr>
                        <a:t>Career Management</a:t>
                      </a:r>
                    </a:p>
                    <a:p>
                      <a:r>
                        <a:rPr lang="en-US" sz="1600" kern="1200" dirty="0" smtClean="0">
                          <a:solidFill>
                            <a:schemeClr val="dk1"/>
                          </a:solidFill>
                          <a:effectLst/>
                          <a:latin typeface="+mn-lt"/>
                          <a:ea typeface="+mn-ea"/>
                          <a:cs typeface="+mn-cs"/>
                        </a:rPr>
                        <a:t>Entrepreneurship </a:t>
                      </a:r>
                    </a:p>
                    <a:p>
                      <a:r>
                        <a:rPr lang="en-US" sz="1600" kern="1200" dirty="0" smtClean="0">
                          <a:solidFill>
                            <a:schemeClr val="dk1"/>
                          </a:solidFill>
                          <a:effectLst/>
                          <a:latin typeface="+mn-lt"/>
                          <a:ea typeface="+mn-ea"/>
                          <a:cs typeface="+mn-cs"/>
                        </a:rPr>
                        <a:t>Personal Finance</a:t>
                      </a:r>
                    </a:p>
                    <a:p>
                      <a:r>
                        <a:rPr lang="en-US" sz="1600" kern="1200" dirty="0" smtClean="0">
                          <a:solidFill>
                            <a:schemeClr val="dk1"/>
                          </a:solidFill>
                          <a:effectLst/>
                          <a:latin typeface="+mn-lt"/>
                          <a:ea typeface="+mn-ea"/>
                          <a:cs typeface="+mn-cs"/>
                        </a:rPr>
                        <a:t>Principles of Information Technology </a:t>
                      </a:r>
                    </a:p>
                    <a:p>
                      <a:r>
                        <a:rPr lang="en-US" sz="1600" kern="1200" dirty="0" smtClean="0">
                          <a:solidFill>
                            <a:schemeClr val="dk1"/>
                          </a:solidFill>
                          <a:effectLst/>
                          <a:latin typeface="+mn-lt"/>
                          <a:ea typeface="+mn-ea"/>
                          <a:cs typeface="+mn-cs"/>
                        </a:rPr>
                        <a:t>Principles of Business and Finance</a:t>
                      </a:r>
                    </a:p>
                    <a:p>
                      <a:r>
                        <a:rPr lang="en-US" sz="1600" kern="1200" dirty="0" smtClean="0">
                          <a:solidFill>
                            <a:schemeClr val="dk1"/>
                          </a:solidFill>
                          <a:effectLst/>
                          <a:latin typeface="+mn-lt"/>
                          <a:ea typeface="+mn-ea"/>
                          <a:cs typeface="+mn-cs"/>
                        </a:rPr>
                        <a:t>Health Science 1 and 2</a:t>
                      </a:r>
                    </a:p>
                    <a:p>
                      <a:r>
                        <a:rPr lang="en-US" sz="1600" kern="1200" dirty="0" smtClean="0">
                          <a:solidFill>
                            <a:schemeClr val="dk1"/>
                          </a:solidFill>
                          <a:effectLst/>
                          <a:latin typeface="+mn-lt"/>
                          <a:ea typeface="+mn-ea"/>
                          <a:cs typeface="+mn-cs"/>
                        </a:rPr>
                        <a:t>Success 101</a:t>
                      </a:r>
                    </a:p>
                    <a:p>
                      <a:r>
                        <a:rPr lang="en-US" sz="1600" kern="1200" dirty="0" smtClean="0">
                          <a:solidFill>
                            <a:schemeClr val="dk1"/>
                          </a:solidFill>
                          <a:effectLst/>
                          <a:latin typeface="+mn-lt"/>
                          <a:ea typeface="+mn-ea"/>
                          <a:cs typeface="+mn-cs"/>
                        </a:rPr>
                        <a:t>Chinese 1 and 2</a:t>
                      </a:r>
                    </a:p>
                    <a:p>
                      <a:r>
                        <a:rPr lang="en-US" sz="1600" kern="1200" dirty="0" smtClean="0">
                          <a:solidFill>
                            <a:schemeClr val="dk1"/>
                          </a:solidFill>
                          <a:effectLst/>
                          <a:latin typeface="+mn-lt"/>
                          <a:ea typeface="+mn-ea"/>
                          <a:cs typeface="+mn-cs"/>
                        </a:rPr>
                        <a:t>French 1 and 2</a:t>
                      </a:r>
                    </a:p>
                    <a:p>
                      <a:r>
                        <a:rPr lang="en-US" sz="1600" kern="1200" dirty="0" smtClean="0">
                          <a:solidFill>
                            <a:schemeClr val="dk1"/>
                          </a:solidFill>
                          <a:effectLst/>
                          <a:latin typeface="+mn-lt"/>
                          <a:ea typeface="+mn-ea"/>
                          <a:cs typeface="+mn-cs"/>
                        </a:rPr>
                        <a:t>German 1 and 2</a:t>
                      </a:r>
                    </a:p>
                    <a:p>
                      <a:r>
                        <a:rPr lang="en-US" sz="1600" kern="1200" dirty="0" smtClean="0">
                          <a:solidFill>
                            <a:schemeClr val="dk1"/>
                          </a:solidFill>
                          <a:effectLst/>
                          <a:latin typeface="+mn-lt"/>
                          <a:ea typeface="+mn-ea"/>
                          <a:cs typeface="+mn-cs"/>
                        </a:rPr>
                        <a:t>Spanish 1, 2 and 3</a:t>
                      </a:r>
                    </a:p>
                    <a:p>
                      <a:endParaRPr lang="en-US" dirty="0"/>
                    </a:p>
                  </a:txBody>
                  <a:tcPr/>
                </a:tc>
              </a:tr>
            </a:tbl>
          </a:graphicData>
        </a:graphic>
      </p:graphicFrame>
    </p:spTree>
    <p:extLst>
      <p:ext uri="{BB962C8B-B14F-4D97-AF65-F5344CB8AC3E}">
        <p14:creationId xmlns:p14="http://schemas.microsoft.com/office/powerpoint/2010/main" val="2462560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07028" y="2048452"/>
            <a:ext cx="10515600" cy="1325563"/>
          </a:xfrm>
        </p:spPr>
        <p:txBody>
          <a:bodyPr/>
          <a:lstStyle/>
          <a:p>
            <a:pPr algn="ctr"/>
            <a:r>
              <a:rPr lang="en-US" dirty="0" smtClean="0"/>
              <a:t>Thank you! Questions?</a:t>
            </a:r>
            <a:endParaRPr lang="en-US" dirty="0"/>
          </a:p>
        </p:txBody>
      </p:sp>
    </p:spTree>
    <p:extLst>
      <p:ext uri="{BB962C8B-B14F-4D97-AF65-F5344CB8AC3E}">
        <p14:creationId xmlns:p14="http://schemas.microsoft.com/office/powerpoint/2010/main" val="2543976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9919"/>
            <a:ext cx="10515600" cy="569168"/>
          </a:xfrm>
        </p:spPr>
        <p:txBody>
          <a:bodyPr>
            <a:normAutofit fontScale="90000"/>
          </a:bodyPr>
          <a:lstStyle/>
          <a:p>
            <a:pPr algn="ctr"/>
            <a:r>
              <a:rPr lang="en-US" dirty="0" smtClean="0">
                <a:solidFill>
                  <a:srgbClr val="0F75BC"/>
                </a:solidFill>
              </a:rPr>
              <a:t>Why Online?</a:t>
            </a:r>
            <a:endParaRPr lang="en-US" dirty="0">
              <a:solidFill>
                <a:srgbClr val="0F75BC"/>
              </a:solidFill>
            </a:endParaRPr>
          </a:p>
        </p:txBody>
      </p:sp>
      <p:sp>
        <p:nvSpPr>
          <p:cNvPr id="3" name="Content Placeholder 2"/>
          <p:cNvSpPr>
            <a:spLocks noGrp="1"/>
          </p:cNvSpPr>
          <p:nvPr>
            <p:ph idx="1"/>
          </p:nvPr>
        </p:nvSpPr>
        <p:spPr>
          <a:xfrm>
            <a:off x="838199" y="1362269"/>
            <a:ext cx="11028219" cy="4488025"/>
          </a:xfrm>
        </p:spPr>
        <p:txBody>
          <a:bodyPr>
            <a:normAutofit fontScale="92500" lnSpcReduction="20000"/>
          </a:bodyPr>
          <a:lstStyle/>
          <a:p>
            <a:r>
              <a:rPr lang="en-US" sz="3200" dirty="0">
                <a:solidFill>
                  <a:schemeClr val="tx1"/>
                </a:solidFill>
              </a:rPr>
              <a:t>Offers our students an option as to how they </a:t>
            </a:r>
            <a:r>
              <a:rPr lang="en-US" sz="3200" dirty="0" smtClean="0">
                <a:solidFill>
                  <a:schemeClr val="tx1"/>
                </a:solidFill>
              </a:rPr>
              <a:t>learn.</a:t>
            </a:r>
            <a:endParaRPr lang="en-US" sz="3200" dirty="0">
              <a:solidFill>
                <a:schemeClr val="tx1"/>
              </a:solidFill>
            </a:endParaRPr>
          </a:p>
          <a:p>
            <a:r>
              <a:rPr lang="en-US" sz="3200" dirty="0">
                <a:solidFill>
                  <a:schemeClr val="tx1"/>
                </a:solidFill>
              </a:rPr>
              <a:t>Allows for true differentiation and </a:t>
            </a:r>
            <a:r>
              <a:rPr lang="en-US" sz="3200" dirty="0" smtClean="0">
                <a:solidFill>
                  <a:schemeClr val="tx1"/>
                </a:solidFill>
              </a:rPr>
              <a:t>individualization.</a:t>
            </a:r>
            <a:endParaRPr lang="en-US" sz="3200" dirty="0">
              <a:solidFill>
                <a:schemeClr val="tx1"/>
              </a:solidFill>
            </a:endParaRPr>
          </a:p>
          <a:p>
            <a:r>
              <a:rPr lang="en-US" sz="3200" dirty="0">
                <a:solidFill>
                  <a:schemeClr val="tx1"/>
                </a:solidFill>
              </a:rPr>
              <a:t>Offers families </a:t>
            </a:r>
            <a:r>
              <a:rPr lang="en-US" sz="3200" dirty="0" smtClean="0">
                <a:solidFill>
                  <a:schemeClr val="tx1"/>
                </a:solidFill>
              </a:rPr>
              <a:t>flexibility and choice. This option might appeal to home school and private school families and bring them back to the public school sector as a full time student. </a:t>
            </a:r>
            <a:endParaRPr lang="en-US" sz="3200" dirty="0">
              <a:solidFill>
                <a:schemeClr val="tx1"/>
              </a:solidFill>
            </a:endParaRPr>
          </a:p>
          <a:p>
            <a:r>
              <a:rPr lang="en-US" sz="3200" dirty="0" smtClean="0">
                <a:solidFill>
                  <a:schemeClr val="tx1"/>
                </a:solidFill>
              </a:rPr>
              <a:t> Increased </a:t>
            </a:r>
            <a:r>
              <a:rPr lang="en-US" sz="3200" dirty="0">
                <a:solidFill>
                  <a:schemeClr val="tx1"/>
                </a:solidFill>
              </a:rPr>
              <a:t>number of students who suffer from </a:t>
            </a:r>
            <a:r>
              <a:rPr lang="en-US" sz="3200" dirty="0" smtClean="0">
                <a:solidFill>
                  <a:schemeClr val="tx1"/>
                </a:solidFill>
              </a:rPr>
              <a:t>stress- </a:t>
            </a:r>
            <a:r>
              <a:rPr lang="en-US" sz="3200" dirty="0">
                <a:solidFill>
                  <a:schemeClr val="tx1"/>
                </a:solidFill>
              </a:rPr>
              <a:t>related anxiety. This would be a great option for </a:t>
            </a:r>
            <a:r>
              <a:rPr lang="en-US" sz="3200" dirty="0" smtClean="0">
                <a:solidFill>
                  <a:schemeClr val="tx1"/>
                </a:solidFill>
              </a:rPr>
              <a:t>them.</a:t>
            </a:r>
            <a:endParaRPr lang="en-US" sz="3200" dirty="0">
              <a:solidFill>
                <a:schemeClr val="tx1"/>
              </a:solidFill>
            </a:endParaRPr>
          </a:p>
          <a:p>
            <a:r>
              <a:rPr lang="en-US" sz="3200" dirty="0" smtClean="0">
                <a:solidFill>
                  <a:schemeClr val="tx1"/>
                </a:solidFill>
              </a:rPr>
              <a:t>Offers </a:t>
            </a:r>
            <a:r>
              <a:rPr lang="en-US" sz="3200" dirty="0">
                <a:solidFill>
                  <a:schemeClr val="tx1"/>
                </a:solidFill>
              </a:rPr>
              <a:t>courses </a:t>
            </a:r>
            <a:r>
              <a:rPr lang="en-US" sz="3200" dirty="0" smtClean="0">
                <a:solidFill>
                  <a:schemeClr val="tx1"/>
                </a:solidFill>
              </a:rPr>
              <a:t>and scheduling that </a:t>
            </a:r>
            <a:r>
              <a:rPr lang="en-US" sz="3200" dirty="0">
                <a:solidFill>
                  <a:schemeClr val="tx1"/>
                </a:solidFill>
              </a:rPr>
              <a:t>high </a:t>
            </a:r>
            <a:r>
              <a:rPr lang="en-US" sz="3200" dirty="0" smtClean="0">
                <a:solidFill>
                  <a:schemeClr val="tx1"/>
                </a:solidFill>
              </a:rPr>
              <a:t>schools cannot. We have flexible scheduling options and are not tied to a traditional calendar. </a:t>
            </a:r>
          </a:p>
          <a:p>
            <a:r>
              <a:rPr lang="en-US" sz="3200" dirty="0">
                <a:solidFill>
                  <a:schemeClr val="tx1"/>
                </a:solidFill>
              </a:rPr>
              <a:t>P</a:t>
            </a:r>
            <a:r>
              <a:rPr lang="en-US" sz="3200" dirty="0" smtClean="0">
                <a:solidFill>
                  <a:schemeClr val="tx1"/>
                </a:solidFill>
              </a:rPr>
              <a:t>repares students for online learning for when they enter the work force or college.</a:t>
            </a:r>
            <a:endParaRPr lang="en-US" sz="3200" dirty="0">
              <a:solidFill>
                <a:schemeClr val="tx1"/>
              </a:solidFill>
            </a:endParaRPr>
          </a:p>
          <a:p>
            <a:pPr marL="0" indent="0">
              <a:lnSpc>
                <a:spcPct val="100000"/>
              </a:lnSpc>
              <a:buNone/>
            </a:pPr>
            <a:endParaRPr lang="en-US" sz="3200" dirty="0">
              <a:solidFill>
                <a:schemeClr val="tx1">
                  <a:lumMod val="65000"/>
                  <a:lumOff val="35000"/>
                </a:schemeClr>
              </a:solidFill>
            </a:endParaRPr>
          </a:p>
        </p:txBody>
      </p:sp>
      <p:sp>
        <p:nvSpPr>
          <p:cNvPr id="4" name="Slide Number Placeholder 3"/>
          <p:cNvSpPr>
            <a:spLocks noGrp="1"/>
          </p:cNvSpPr>
          <p:nvPr>
            <p:ph type="sldNum" sz="quarter" idx="12"/>
          </p:nvPr>
        </p:nvSpPr>
        <p:spPr/>
        <p:txBody>
          <a:bodyPr/>
          <a:lstStyle/>
          <a:p>
            <a:fld id="{E8467725-A003-47E2-B668-4F47E5D67784}" type="slidenum">
              <a:rPr lang="en-US" sz="2400" smtClean="0">
                <a:solidFill>
                  <a:schemeClr val="bg1"/>
                </a:solidFill>
              </a:rPr>
              <a:t>2</a:t>
            </a:fld>
            <a:endParaRPr lang="en-US" sz="2400" dirty="0">
              <a:solidFill>
                <a:schemeClr val="bg1"/>
              </a:solidFill>
            </a:endParaRPr>
          </a:p>
        </p:txBody>
      </p:sp>
    </p:spTree>
    <p:extLst>
      <p:ext uri="{BB962C8B-B14F-4D97-AF65-F5344CB8AC3E}">
        <p14:creationId xmlns:p14="http://schemas.microsoft.com/office/powerpoint/2010/main" val="4165680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9919"/>
            <a:ext cx="10515600" cy="569168"/>
          </a:xfrm>
        </p:spPr>
        <p:txBody>
          <a:bodyPr>
            <a:normAutofit fontScale="90000"/>
          </a:bodyPr>
          <a:lstStyle/>
          <a:p>
            <a:pPr algn="ctr"/>
            <a:r>
              <a:rPr lang="en-US" dirty="0" smtClean="0">
                <a:solidFill>
                  <a:srgbClr val="0F75BC"/>
                </a:solidFill>
              </a:rPr>
              <a:t>Whose is an online learner?</a:t>
            </a:r>
            <a:endParaRPr lang="en-US" dirty="0">
              <a:solidFill>
                <a:srgbClr val="0F75BC"/>
              </a:solidFill>
            </a:endParaRPr>
          </a:p>
        </p:txBody>
      </p:sp>
      <p:sp>
        <p:nvSpPr>
          <p:cNvPr id="3" name="Content Placeholder 2"/>
          <p:cNvSpPr>
            <a:spLocks noGrp="1"/>
          </p:cNvSpPr>
          <p:nvPr>
            <p:ph idx="1"/>
          </p:nvPr>
        </p:nvSpPr>
        <p:spPr>
          <a:xfrm>
            <a:off x="838200" y="1362269"/>
            <a:ext cx="10515600" cy="4488025"/>
          </a:xfrm>
        </p:spPr>
        <p:txBody>
          <a:bodyPr>
            <a:normAutofit/>
          </a:bodyPr>
          <a:lstStyle/>
          <a:p>
            <a:r>
              <a:rPr lang="en-US" sz="3200" dirty="0">
                <a:solidFill>
                  <a:schemeClr val="tx1"/>
                </a:solidFill>
              </a:rPr>
              <a:t>Students who are independent and self motivated </a:t>
            </a:r>
            <a:r>
              <a:rPr lang="en-US" sz="3200" dirty="0" smtClean="0">
                <a:solidFill>
                  <a:schemeClr val="tx1"/>
                </a:solidFill>
              </a:rPr>
              <a:t>learners.</a:t>
            </a:r>
            <a:endParaRPr lang="en-US" sz="3200" dirty="0">
              <a:solidFill>
                <a:schemeClr val="tx1"/>
              </a:solidFill>
            </a:endParaRPr>
          </a:p>
          <a:p>
            <a:r>
              <a:rPr lang="en-US" sz="3200" dirty="0">
                <a:solidFill>
                  <a:schemeClr val="tx1"/>
                </a:solidFill>
              </a:rPr>
              <a:t>Students who want to get ahead or need accelerated </a:t>
            </a:r>
            <a:r>
              <a:rPr lang="en-US" sz="3200" dirty="0" smtClean="0">
                <a:solidFill>
                  <a:schemeClr val="tx1"/>
                </a:solidFill>
              </a:rPr>
              <a:t>courses.</a:t>
            </a:r>
            <a:endParaRPr lang="en-US" sz="3200" dirty="0">
              <a:solidFill>
                <a:schemeClr val="tx1"/>
              </a:solidFill>
            </a:endParaRPr>
          </a:p>
          <a:p>
            <a:r>
              <a:rPr lang="en-US" sz="3200" dirty="0">
                <a:solidFill>
                  <a:schemeClr val="tx1"/>
                </a:solidFill>
              </a:rPr>
              <a:t>Students who need flexible scheduling due to family or medical </a:t>
            </a:r>
            <a:r>
              <a:rPr lang="en-US" sz="3200" dirty="0" smtClean="0">
                <a:solidFill>
                  <a:schemeClr val="tx1"/>
                </a:solidFill>
              </a:rPr>
              <a:t>issues.</a:t>
            </a:r>
            <a:endParaRPr lang="en-US" sz="3200" dirty="0">
              <a:solidFill>
                <a:schemeClr val="tx1"/>
              </a:solidFill>
            </a:endParaRPr>
          </a:p>
          <a:p>
            <a:r>
              <a:rPr lang="en-US" sz="3200" dirty="0" smtClean="0">
                <a:solidFill>
                  <a:schemeClr val="tx1"/>
                </a:solidFill>
              </a:rPr>
              <a:t>Students who have at least a minimum acceptable baseline of technology and reading skills.</a:t>
            </a:r>
            <a:endParaRPr lang="en-US" sz="3200" dirty="0">
              <a:solidFill>
                <a:schemeClr val="tx1"/>
              </a:solidFill>
            </a:endParaRPr>
          </a:p>
          <a:p>
            <a:r>
              <a:rPr lang="en-US" sz="3200" dirty="0" smtClean="0">
                <a:solidFill>
                  <a:schemeClr val="tx1"/>
                </a:solidFill>
              </a:rPr>
              <a:t>Students who </a:t>
            </a:r>
            <a:r>
              <a:rPr lang="en-US" sz="3200" dirty="0">
                <a:solidFill>
                  <a:schemeClr val="tx1"/>
                </a:solidFill>
              </a:rPr>
              <a:t>have internet access </a:t>
            </a:r>
            <a:r>
              <a:rPr lang="en-US" sz="3200" dirty="0" smtClean="0">
                <a:solidFill>
                  <a:schemeClr val="tx1"/>
                </a:solidFill>
              </a:rPr>
              <a:t>24/7. *</a:t>
            </a:r>
            <a:endParaRPr lang="en-US" sz="3200" dirty="0">
              <a:solidFill>
                <a:schemeClr val="tx1"/>
              </a:solidFill>
            </a:endParaRPr>
          </a:p>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E8467725-A003-47E2-B668-4F47E5D67784}" type="slidenum">
              <a:rPr lang="en-US" sz="2400" smtClean="0">
                <a:solidFill>
                  <a:schemeClr val="bg1"/>
                </a:solidFill>
              </a:rPr>
              <a:t>3</a:t>
            </a:fld>
            <a:endParaRPr lang="en-US" sz="2400" dirty="0">
              <a:solidFill>
                <a:schemeClr val="bg1"/>
              </a:solidFill>
            </a:endParaRPr>
          </a:p>
        </p:txBody>
      </p:sp>
    </p:spTree>
    <p:extLst>
      <p:ext uri="{BB962C8B-B14F-4D97-AF65-F5344CB8AC3E}">
        <p14:creationId xmlns:p14="http://schemas.microsoft.com/office/powerpoint/2010/main" val="3959817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Vendor – Ed Options</a:t>
            </a:r>
            <a:endParaRPr lang="en-US" dirty="0"/>
          </a:p>
        </p:txBody>
      </p:sp>
      <p:sp>
        <p:nvSpPr>
          <p:cNvPr id="3" name="Content Placeholder 2"/>
          <p:cNvSpPr>
            <a:spLocks noGrp="1"/>
          </p:cNvSpPr>
          <p:nvPr>
            <p:ph idx="1"/>
          </p:nvPr>
        </p:nvSpPr>
        <p:spPr>
          <a:xfrm>
            <a:off x="457200" y="1257300"/>
            <a:ext cx="11222182" cy="4919663"/>
          </a:xfrm>
        </p:spPr>
        <p:txBody>
          <a:bodyPr/>
          <a:lstStyle/>
          <a:p>
            <a:r>
              <a:rPr lang="en-US" dirty="0" smtClean="0"/>
              <a:t>The Onslow County School System has selected Ed Options as our vendor for curriculum. Ed Options is an online provider that will assist and that will consult with the Virtual Academy for 3 years.</a:t>
            </a:r>
            <a:endParaRPr lang="en-US" dirty="0"/>
          </a:p>
          <a:p>
            <a:r>
              <a:rPr lang="en-US" dirty="0" smtClean="0"/>
              <a:t>Ed Options will:</a:t>
            </a:r>
          </a:p>
          <a:p>
            <a:pPr marL="0" indent="0">
              <a:buNone/>
            </a:pPr>
            <a:r>
              <a:rPr lang="en-US" dirty="0" smtClean="0"/>
              <a:t>      1) hire Onslow County School teachers to work with our students.</a:t>
            </a:r>
          </a:p>
          <a:p>
            <a:pPr marL="0" indent="0">
              <a:buNone/>
            </a:pPr>
            <a:r>
              <a:rPr lang="en-US" dirty="0" smtClean="0"/>
              <a:t>      2) use their online curriculum while we work on developing our own.</a:t>
            </a:r>
          </a:p>
          <a:p>
            <a:pPr marL="0" indent="0">
              <a:buNone/>
            </a:pPr>
            <a:r>
              <a:rPr lang="en-US" dirty="0" smtClean="0"/>
              <a:t>     3)  train the teachers on how to teach online.</a:t>
            </a:r>
          </a:p>
          <a:p>
            <a:pPr marL="0" indent="0">
              <a:buNone/>
            </a:pPr>
            <a:r>
              <a:rPr lang="en-US" dirty="0" smtClean="0"/>
              <a:t>      4) assist in marketing efforts.</a:t>
            </a:r>
          </a:p>
          <a:p>
            <a:pPr marL="0" indent="0">
              <a:buNone/>
            </a:pPr>
            <a:endParaRPr lang="en-US" dirty="0"/>
          </a:p>
        </p:txBody>
      </p:sp>
    </p:spTree>
    <p:extLst>
      <p:ext uri="{BB962C8B-B14F-4D97-AF65-F5344CB8AC3E}">
        <p14:creationId xmlns:p14="http://schemas.microsoft.com/office/powerpoint/2010/main" val="1629101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DoDea</a:t>
            </a:r>
            <a:r>
              <a:rPr lang="en-US" dirty="0" smtClean="0"/>
              <a:t> Grant</a:t>
            </a:r>
            <a:endParaRPr lang="en-US" dirty="0"/>
          </a:p>
        </p:txBody>
      </p:sp>
      <p:sp>
        <p:nvSpPr>
          <p:cNvPr id="3" name="Content Placeholder 2"/>
          <p:cNvSpPr>
            <a:spLocks noGrp="1"/>
          </p:cNvSpPr>
          <p:nvPr>
            <p:ph idx="1"/>
          </p:nvPr>
        </p:nvSpPr>
        <p:spPr/>
        <p:txBody>
          <a:bodyPr/>
          <a:lstStyle/>
          <a:p>
            <a:r>
              <a:rPr lang="en-US" dirty="0" smtClean="0"/>
              <a:t>The Onslow County School System received a $1.5 million </a:t>
            </a:r>
            <a:r>
              <a:rPr lang="en-US" dirty="0" err="1" smtClean="0"/>
              <a:t>DoDEA</a:t>
            </a:r>
            <a:r>
              <a:rPr lang="en-US" dirty="0" smtClean="0"/>
              <a:t> grant to assist with funding for the Virtual Academy.</a:t>
            </a:r>
            <a:endParaRPr lang="en-US" dirty="0"/>
          </a:p>
        </p:txBody>
      </p:sp>
    </p:spTree>
    <p:extLst>
      <p:ext uri="{BB962C8B-B14F-4D97-AF65-F5344CB8AC3E}">
        <p14:creationId xmlns:p14="http://schemas.microsoft.com/office/powerpoint/2010/main" val="3593955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9919"/>
            <a:ext cx="10515600" cy="569168"/>
          </a:xfrm>
        </p:spPr>
        <p:txBody>
          <a:bodyPr>
            <a:normAutofit fontScale="90000"/>
          </a:bodyPr>
          <a:lstStyle/>
          <a:p>
            <a:pPr algn="ctr"/>
            <a:r>
              <a:rPr lang="en-US" dirty="0" smtClean="0">
                <a:solidFill>
                  <a:srgbClr val="0F75BC"/>
                </a:solidFill>
              </a:rPr>
              <a:t>Academy Enrollment Process</a:t>
            </a:r>
            <a:endParaRPr lang="en-US" dirty="0">
              <a:solidFill>
                <a:srgbClr val="0F75BC"/>
              </a:solidFill>
            </a:endParaRPr>
          </a:p>
        </p:txBody>
      </p:sp>
      <p:sp>
        <p:nvSpPr>
          <p:cNvPr id="3" name="Content Placeholder 2"/>
          <p:cNvSpPr>
            <a:spLocks noGrp="1"/>
          </p:cNvSpPr>
          <p:nvPr>
            <p:ph idx="1"/>
          </p:nvPr>
        </p:nvSpPr>
        <p:spPr>
          <a:xfrm>
            <a:off x="838200" y="1362269"/>
            <a:ext cx="10515600" cy="4488025"/>
          </a:xfrm>
        </p:spPr>
        <p:txBody>
          <a:bodyPr>
            <a:normAutofit lnSpcReduction="10000"/>
          </a:bodyPr>
          <a:lstStyle/>
          <a:p>
            <a:r>
              <a:rPr lang="en-US" dirty="0" smtClean="0">
                <a:solidFill>
                  <a:schemeClr val="tx1">
                    <a:lumMod val="65000"/>
                    <a:lumOff val="35000"/>
                  </a:schemeClr>
                </a:solidFill>
                <a:latin typeface="+mj-lt"/>
              </a:rPr>
              <a:t>Open to students in grades 9-12.</a:t>
            </a:r>
          </a:p>
          <a:p>
            <a:r>
              <a:rPr lang="en-US" dirty="0" smtClean="0">
                <a:solidFill>
                  <a:schemeClr val="tx1">
                    <a:lumMod val="65000"/>
                    <a:lumOff val="35000"/>
                  </a:schemeClr>
                </a:solidFill>
                <a:latin typeface="+mj-lt"/>
              </a:rPr>
              <a:t>Preference given to military students.</a:t>
            </a:r>
          </a:p>
          <a:p>
            <a:r>
              <a:rPr lang="en-US" dirty="0" smtClean="0"/>
              <a:t>Complete online application to enter lottery.</a:t>
            </a:r>
          </a:p>
          <a:p>
            <a:r>
              <a:rPr lang="en-US" dirty="0" smtClean="0">
                <a:solidFill>
                  <a:schemeClr val="tx1">
                    <a:lumMod val="65000"/>
                    <a:lumOff val="35000"/>
                  </a:schemeClr>
                </a:solidFill>
                <a:latin typeface="+mj-lt"/>
              </a:rPr>
              <a:t>Lottery will occur for all non military students.</a:t>
            </a:r>
          </a:p>
          <a:p>
            <a:r>
              <a:rPr lang="en-US" dirty="0" smtClean="0"/>
              <a:t>Must take a minimum of 2 online courses per semester. Students may attend school for ½ day or whole day using lab setting like we do for NCVPS. We will use the </a:t>
            </a:r>
            <a:r>
              <a:rPr lang="en-US" dirty="0" err="1" smtClean="0"/>
              <a:t>eLA</a:t>
            </a:r>
            <a:r>
              <a:rPr lang="en-US" dirty="0" smtClean="0"/>
              <a:t> from NCVPS for point of contact at each school. They will be able to log into system</a:t>
            </a:r>
          </a:p>
          <a:p>
            <a:r>
              <a:rPr lang="en-US" dirty="0" smtClean="0">
                <a:solidFill>
                  <a:schemeClr val="tx1">
                    <a:lumMod val="65000"/>
                    <a:lumOff val="35000"/>
                  </a:schemeClr>
                </a:solidFill>
                <a:latin typeface="+mj-lt"/>
              </a:rPr>
              <a:t>Will have a live teacher (possibly from Onslow).</a:t>
            </a:r>
          </a:p>
          <a:p>
            <a:r>
              <a:rPr lang="en-US" dirty="0" smtClean="0"/>
              <a:t>Will open in January 2017 with 200 student cap.</a:t>
            </a:r>
            <a:endParaRPr lang="en-US" dirty="0">
              <a:solidFill>
                <a:schemeClr val="tx1">
                  <a:lumMod val="65000"/>
                  <a:lumOff val="35000"/>
                </a:schemeClr>
              </a:solidFill>
              <a:latin typeface="+mj-lt"/>
            </a:endParaRPr>
          </a:p>
        </p:txBody>
      </p:sp>
      <p:sp>
        <p:nvSpPr>
          <p:cNvPr id="4" name="Slide Number Placeholder 3"/>
          <p:cNvSpPr>
            <a:spLocks noGrp="1"/>
          </p:cNvSpPr>
          <p:nvPr>
            <p:ph type="sldNum" sz="quarter" idx="12"/>
          </p:nvPr>
        </p:nvSpPr>
        <p:spPr/>
        <p:txBody>
          <a:bodyPr/>
          <a:lstStyle/>
          <a:p>
            <a:fld id="{E8467725-A003-47E2-B668-4F47E5D67784}" type="slidenum">
              <a:rPr lang="en-US" sz="2400" smtClean="0">
                <a:solidFill>
                  <a:schemeClr val="bg1"/>
                </a:solidFill>
              </a:rPr>
              <a:t>6</a:t>
            </a:fld>
            <a:endParaRPr lang="en-US" sz="2400" dirty="0">
              <a:solidFill>
                <a:schemeClr val="bg1"/>
              </a:solidFill>
            </a:endParaRPr>
          </a:p>
        </p:txBody>
      </p:sp>
    </p:spTree>
    <p:extLst>
      <p:ext uri="{BB962C8B-B14F-4D97-AF65-F5344CB8AC3E}">
        <p14:creationId xmlns:p14="http://schemas.microsoft.com/office/powerpoint/2010/main" val="3160361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it work?</a:t>
            </a:r>
            <a:endParaRPr lang="en-US" dirty="0"/>
          </a:p>
        </p:txBody>
      </p:sp>
      <p:sp>
        <p:nvSpPr>
          <p:cNvPr id="3" name="Content Placeholder 2"/>
          <p:cNvSpPr>
            <a:spLocks noGrp="1"/>
          </p:cNvSpPr>
          <p:nvPr>
            <p:ph idx="1"/>
          </p:nvPr>
        </p:nvSpPr>
        <p:spPr>
          <a:xfrm>
            <a:off x="838200" y="1064714"/>
            <a:ext cx="10515600" cy="5112249"/>
          </a:xfrm>
        </p:spPr>
        <p:txBody>
          <a:bodyPr/>
          <a:lstStyle/>
          <a:p>
            <a:r>
              <a:rPr lang="en-US" dirty="0" smtClean="0"/>
              <a:t>Students </a:t>
            </a:r>
            <a:r>
              <a:rPr lang="en-US" dirty="0"/>
              <a:t>apply and then go through a </a:t>
            </a:r>
            <a:r>
              <a:rPr lang="en-US" dirty="0" smtClean="0"/>
              <a:t>lottery </a:t>
            </a:r>
            <a:r>
              <a:rPr lang="en-US" dirty="0"/>
              <a:t>like Clyde </a:t>
            </a:r>
            <a:r>
              <a:rPr lang="en-US" dirty="0" smtClean="0"/>
              <a:t>Erwin, </a:t>
            </a:r>
            <a:r>
              <a:rPr lang="en-US" dirty="0"/>
              <a:t>New </a:t>
            </a:r>
            <a:r>
              <a:rPr lang="en-US" dirty="0" smtClean="0"/>
              <a:t>Bridge and </a:t>
            </a:r>
            <a:r>
              <a:rPr lang="en-US" dirty="0" err="1" smtClean="0"/>
              <a:t>Northwoods</a:t>
            </a:r>
            <a:r>
              <a:rPr lang="en-US" dirty="0" smtClean="0"/>
              <a:t> Elementary. </a:t>
            </a:r>
            <a:r>
              <a:rPr lang="en-US" dirty="0"/>
              <a:t>We will hold a few </a:t>
            </a:r>
            <a:r>
              <a:rPr lang="en-US" dirty="0" smtClean="0"/>
              <a:t>seats </a:t>
            </a:r>
            <a:r>
              <a:rPr lang="en-US" dirty="0"/>
              <a:t>open for </a:t>
            </a:r>
            <a:r>
              <a:rPr lang="en-US" dirty="0" smtClean="0"/>
              <a:t>extenuating circumstances.</a:t>
            </a:r>
          </a:p>
          <a:p>
            <a:r>
              <a:rPr lang="en-US" dirty="0" smtClean="0"/>
              <a:t>Once through the lottery, additional student screening will occur focusing on reading and technology skills to ensure student success.</a:t>
            </a:r>
            <a:endParaRPr lang="en-US" dirty="0"/>
          </a:p>
          <a:p>
            <a:r>
              <a:rPr lang="en-US" dirty="0"/>
              <a:t>Students will be enrolled as </a:t>
            </a:r>
            <a:r>
              <a:rPr lang="en-US" dirty="0" smtClean="0"/>
              <a:t>full-time students </a:t>
            </a:r>
            <a:r>
              <a:rPr lang="en-US" dirty="0"/>
              <a:t>in an Onslow County School based on their residential school district</a:t>
            </a:r>
            <a:r>
              <a:rPr lang="en-US" dirty="0" smtClean="0"/>
              <a:t>. They are counted on the schools ADM. Virtual Academy is a program. We do not have a school number.</a:t>
            </a:r>
            <a:endParaRPr lang="en-US" dirty="0"/>
          </a:p>
          <a:p>
            <a:r>
              <a:rPr lang="en-US" dirty="0"/>
              <a:t>Students accepted must take at least </a:t>
            </a:r>
            <a:r>
              <a:rPr lang="en-US" dirty="0" smtClean="0"/>
              <a:t>2 courses, each semester, </a:t>
            </a:r>
            <a:r>
              <a:rPr lang="en-US" dirty="0"/>
              <a:t>through </a:t>
            </a:r>
            <a:r>
              <a:rPr lang="en-US" dirty="0" smtClean="0"/>
              <a:t>the Academy with the flexibility to take the remaining 2 at their face-to-face school or take an additional 1-2 completely online. </a:t>
            </a:r>
            <a:endParaRPr lang="en-US" dirty="0"/>
          </a:p>
          <a:p>
            <a:endParaRPr lang="en-US" dirty="0"/>
          </a:p>
        </p:txBody>
      </p:sp>
    </p:spTree>
    <p:extLst>
      <p:ext uri="{BB962C8B-B14F-4D97-AF65-F5344CB8AC3E}">
        <p14:creationId xmlns:p14="http://schemas.microsoft.com/office/powerpoint/2010/main" val="2211176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it work continued</a:t>
            </a:r>
            <a:endParaRPr lang="en-US" dirty="0"/>
          </a:p>
        </p:txBody>
      </p:sp>
      <p:sp>
        <p:nvSpPr>
          <p:cNvPr id="3" name="Content Placeholder 2"/>
          <p:cNvSpPr>
            <a:spLocks noGrp="1"/>
          </p:cNvSpPr>
          <p:nvPr>
            <p:ph idx="1"/>
          </p:nvPr>
        </p:nvSpPr>
        <p:spPr>
          <a:xfrm>
            <a:off x="0" y="1064714"/>
            <a:ext cx="11959936" cy="5112249"/>
          </a:xfrm>
        </p:spPr>
        <p:txBody>
          <a:bodyPr>
            <a:normAutofit fontScale="92500" lnSpcReduction="10000"/>
          </a:bodyPr>
          <a:lstStyle/>
          <a:p>
            <a:r>
              <a:rPr lang="en-US" dirty="0"/>
              <a:t>Students may take all course work online through </a:t>
            </a:r>
            <a:r>
              <a:rPr lang="en-US" dirty="0" smtClean="0"/>
              <a:t>the Academy </a:t>
            </a:r>
            <a:r>
              <a:rPr lang="en-US" dirty="0"/>
              <a:t>with </a:t>
            </a:r>
            <a:r>
              <a:rPr lang="en-US" dirty="0" smtClean="0"/>
              <a:t>synchronous </a:t>
            </a:r>
            <a:r>
              <a:rPr lang="en-US" dirty="0"/>
              <a:t>communication and support from </a:t>
            </a:r>
            <a:r>
              <a:rPr lang="en-US" dirty="0" smtClean="0"/>
              <a:t>the online teacher.</a:t>
            </a:r>
            <a:endParaRPr lang="en-US" dirty="0"/>
          </a:p>
          <a:p>
            <a:r>
              <a:rPr lang="en-US" dirty="0" smtClean="0"/>
              <a:t>We </a:t>
            </a:r>
            <a:r>
              <a:rPr lang="en-US" dirty="0"/>
              <a:t>will utilize the ELA for NCVPS as the contact for this program as </a:t>
            </a:r>
            <a:r>
              <a:rPr lang="en-US" dirty="0" smtClean="0"/>
              <a:t>well.</a:t>
            </a:r>
            <a:endParaRPr lang="en-US" dirty="0"/>
          </a:p>
          <a:p>
            <a:r>
              <a:rPr lang="en-US" dirty="0"/>
              <a:t> Students will have full access to all </a:t>
            </a:r>
            <a:r>
              <a:rPr lang="en-US" dirty="0" smtClean="0"/>
              <a:t>extracurricular</a:t>
            </a:r>
            <a:r>
              <a:rPr lang="en-US" dirty="0"/>
              <a:t> opportunities (band, strings, musicals, clubs, honor societies, proms, dances, graduations, field </a:t>
            </a:r>
            <a:r>
              <a:rPr lang="en-US" dirty="0" smtClean="0"/>
              <a:t>trips</a:t>
            </a:r>
            <a:r>
              <a:rPr lang="en-US" dirty="0"/>
              <a:t> </a:t>
            </a:r>
            <a:r>
              <a:rPr lang="en-US" dirty="0" smtClean="0"/>
              <a:t>and athletics)</a:t>
            </a:r>
            <a:r>
              <a:rPr lang="en-US" dirty="0"/>
              <a:t> offered at the </a:t>
            </a:r>
            <a:r>
              <a:rPr lang="en-US" dirty="0" smtClean="0"/>
              <a:t>face-to-face </a:t>
            </a:r>
            <a:r>
              <a:rPr lang="en-US" dirty="0"/>
              <a:t>school</a:t>
            </a:r>
            <a:r>
              <a:rPr lang="en-US" dirty="0" smtClean="0"/>
              <a:t>. </a:t>
            </a:r>
          </a:p>
          <a:p>
            <a:pPr marL="3657600" lvl="8" indent="0">
              <a:buNone/>
            </a:pPr>
            <a:r>
              <a:rPr lang="en-US" sz="3500" dirty="0" smtClean="0"/>
              <a:t>Athletics</a:t>
            </a:r>
          </a:p>
          <a:p>
            <a:r>
              <a:rPr lang="en-US" dirty="0" smtClean="0"/>
              <a:t> Students </a:t>
            </a:r>
            <a:r>
              <a:rPr lang="en-US" dirty="0"/>
              <a:t>must meet all eligibility OCS and/or NCHSAA requirements. </a:t>
            </a:r>
            <a:endParaRPr lang="en-US" dirty="0" smtClean="0"/>
          </a:p>
          <a:p>
            <a:r>
              <a:rPr lang="en-US" dirty="0" smtClean="0"/>
              <a:t>Greg Grantham and I </a:t>
            </a:r>
            <a:r>
              <a:rPr lang="en-US" dirty="0"/>
              <a:t>have cleared all questions and concerns regarding </a:t>
            </a:r>
            <a:r>
              <a:rPr lang="en-US" dirty="0" smtClean="0"/>
              <a:t>athletics </a:t>
            </a:r>
            <a:r>
              <a:rPr lang="en-US" dirty="0"/>
              <a:t>with </a:t>
            </a:r>
            <a:r>
              <a:rPr lang="en-US" dirty="0" err="1"/>
              <a:t>Que</a:t>
            </a:r>
            <a:r>
              <a:rPr lang="en-US" dirty="0"/>
              <a:t> Tucker at NCHSAA. We are in compliance</a:t>
            </a:r>
            <a:r>
              <a:rPr lang="en-US" dirty="0" smtClean="0"/>
              <a:t>. We realize that some questions remain and we are addressing those with NCHSAA through Greg Grantham.</a:t>
            </a:r>
            <a:endParaRPr lang="en-US" dirty="0"/>
          </a:p>
          <a:p>
            <a:r>
              <a:rPr lang="en-US" dirty="0" smtClean="0"/>
              <a:t>Students </a:t>
            </a:r>
            <a:r>
              <a:rPr lang="en-US" dirty="0"/>
              <a:t>will be counted on that </a:t>
            </a:r>
            <a:r>
              <a:rPr lang="en-US" dirty="0" smtClean="0"/>
              <a:t>school’s ADM,</a:t>
            </a:r>
            <a:r>
              <a:rPr lang="en-US" dirty="0"/>
              <a:t> </a:t>
            </a:r>
            <a:r>
              <a:rPr lang="en-US" dirty="0" smtClean="0"/>
              <a:t>because they are enrolled full-time.</a:t>
            </a:r>
            <a:endParaRPr lang="en-US" dirty="0"/>
          </a:p>
          <a:p>
            <a:r>
              <a:rPr lang="en-US" dirty="0"/>
              <a:t>All courses offered are approved </a:t>
            </a:r>
            <a:r>
              <a:rPr lang="en-US" dirty="0" smtClean="0"/>
              <a:t>through </a:t>
            </a:r>
            <a:r>
              <a:rPr lang="en-US" dirty="0" err="1" smtClean="0"/>
              <a:t>theNCAA</a:t>
            </a:r>
            <a:r>
              <a:rPr lang="en-US" dirty="0" smtClean="0"/>
              <a:t> clearinghouse as well as NCDPI.</a:t>
            </a:r>
            <a:endParaRPr lang="en-US" dirty="0"/>
          </a:p>
          <a:p>
            <a:endParaRPr lang="en-US" dirty="0"/>
          </a:p>
        </p:txBody>
      </p:sp>
    </p:spTree>
    <p:extLst>
      <p:ext uri="{BB962C8B-B14F-4D97-AF65-F5344CB8AC3E}">
        <p14:creationId xmlns:p14="http://schemas.microsoft.com/office/powerpoint/2010/main" val="2209564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Frequently Asked Questions</a:t>
            </a:r>
            <a:endParaRPr lang="en-US" dirty="0"/>
          </a:p>
        </p:txBody>
      </p:sp>
      <p:sp>
        <p:nvSpPr>
          <p:cNvPr id="3" name="Content Placeholder 2"/>
          <p:cNvSpPr>
            <a:spLocks noGrp="1"/>
          </p:cNvSpPr>
          <p:nvPr>
            <p:ph idx="1"/>
          </p:nvPr>
        </p:nvSpPr>
        <p:spPr>
          <a:xfrm>
            <a:off x="270164" y="1064714"/>
            <a:ext cx="11083636" cy="5112249"/>
          </a:xfrm>
        </p:spPr>
        <p:txBody>
          <a:bodyPr>
            <a:normAutofit lnSpcReduction="10000"/>
          </a:bodyPr>
          <a:lstStyle/>
          <a:p>
            <a:r>
              <a:rPr lang="en-US" sz="3200" dirty="0"/>
              <a:t>Are the teachers HQ? </a:t>
            </a:r>
            <a:r>
              <a:rPr lang="en-US" sz="3200" dirty="0" smtClean="0"/>
              <a:t> </a:t>
            </a:r>
            <a:r>
              <a:rPr lang="en-US" sz="3200" dirty="0"/>
              <a:t>Yes! They will all hold </a:t>
            </a:r>
            <a:r>
              <a:rPr lang="en-US" sz="3200" dirty="0" smtClean="0"/>
              <a:t>or be eligible to hold a NC </a:t>
            </a:r>
            <a:r>
              <a:rPr lang="en-US" sz="3200" dirty="0"/>
              <a:t>license. In some cases </a:t>
            </a:r>
            <a:r>
              <a:rPr lang="en-US" sz="3200" dirty="0" smtClean="0"/>
              <a:t>Ed Options </a:t>
            </a:r>
            <a:r>
              <a:rPr lang="en-US" sz="3200" dirty="0"/>
              <a:t>will employ our teachers </a:t>
            </a:r>
            <a:r>
              <a:rPr lang="en-US" sz="3200" dirty="0" smtClean="0"/>
              <a:t>part-time </a:t>
            </a:r>
            <a:r>
              <a:rPr lang="en-US" sz="3200" dirty="0"/>
              <a:t>and offer a </a:t>
            </a:r>
            <a:r>
              <a:rPr lang="en-US" sz="3200" dirty="0" smtClean="0"/>
              <a:t>stipend. They will use our teachers for Math I, Biology and English II.</a:t>
            </a:r>
            <a:endParaRPr lang="en-US" sz="3200" dirty="0"/>
          </a:p>
          <a:p>
            <a:r>
              <a:rPr lang="en-US" sz="3200" dirty="0"/>
              <a:t>Can we still use NCVPS? Yes!  This is designed for a student who want to be online for more than just </a:t>
            </a:r>
            <a:r>
              <a:rPr lang="en-US" sz="3200" dirty="0" smtClean="0"/>
              <a:t>one </a:t>
            </a:r>
            <a:r>
              <a:rPr lang="en-US" sz="3200" dirty="0"/>
              <a:t>class. </a:t>
            </a:r>
            <a:r>
              <a:rPr lang="en-US" sz="3200" dirty="0" smtClean="0"/>
              <a:t>Onslow County Schools </a:t>
            </a:r>
            <a:r>
              <a:rPr lang="en-US" sz="3200" dirty="0"/>
              <a:t>will still use NCVPS to fill our gaps</a:t>
            </a:r>
            <a:r>
              <a:rPr lang="en-US" sz="3200" dirty="0" smtClean="0"/>
              <a:t>.</a:t>
            </a:r>
          </a:p>
          <a:p>
            <a:r>
              <a:rPr lang="en-US" sz="3200" dirty="0" smtClean="0"/>
              <a:t>How about students with IEPs and 504s? They are eligible. The face 2 face school is the school of record so they will be the case managers and retain control over all paperwork and mods/accommodations</a:t>
            </a:r>
          </a:p>
          <a:p>
            <a:endParaRPr lang="en-US" sz="3200" dirty="0"/>
          </a:p>
          <a:p>
            <a:pPr marL="0" indent="0">
              <a:buNone/>
            </a:pPr>
            <a:endParaRPr lang="en-US" dirty="0"/>
          </a:p>
        </p:txBody>
      </p:sp>
    </p:spTree>
    <p:extLst>
      <p:ext uri="{BB962C8B-B14F-4D97-AF65-F5344CB8AC3E}">
        <p14:creationId xmlns:p14="http://schemas.microsoft.com/office/powerpoint/2010/main" val="2512106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CS-PPT-alt" id="{81A0524D-B536-4F20-B81D-4EEDBF55025B}" vid="{709A6E41-399D-4804-8212-1A5D9EC02A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OCS-PPT-alt</Template>
  <TotalTime>542</TotalTime>
  <Words>982</Words>
  <Application>Microsoft Office PowerPoint</Application>
  <PresentationFormat>Widescreen</PresentationFormat>
  <Paragraphs>115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Century Gothic</vt:lpstr>
      <vt:lpstr>Office Theme</vt:lpstr>
      <vt:lpstr>PowerPoint Presentation</vt:lpstr>
      <vt:lpstr>Why Online?</vt:lpstr>
      <vt:lpstr>Whose is an online learner?</vt:lpstr>
      <vt:lpstr>Vendor – Ed Options</vt:lpstr>
      <vt:lpstr>DoDea Grant</vt:lpstr>
      <vt:lpstr>Academy Enrollment Process</vt:lpstr>
      <vt:lpstr>How does it work?</vt:lpstr>
      <vt:lpstr>How does it work continued</vt:lpstr>
      <vt:lpstr>Frequently Asked Questions</vt:lpstr>
      <vt:lpstr>FAQ Continued</vt:lpstr>
      <vt:lpstr>FAQ Continued</vt:lpstr>
      <vt:lpstr>Courses Offered</vt:lpstr>
      <vt:lpstr>Thank you! Questions?</vt:lpstr>
    </vt:vector>
  </TitlesOfParts>
  <Company>Onslow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Jodie Ramsey</dc:creator>
  <cp:lastModifiedBy>Michael Elder</cp:lastModifiedBy>
  <cp:revision>25</cp:revision>
  <cp:lastPrinted>2016-10-21T15:19:35Z</cp:lastPrinted>
  <dcterms:created xsi:type="dcterms:W3CDTF">2016-07-28T21:22:27Z</dcterms:created>
  <dcterms:modified xsi:type="dcterms:W3CDTF">2016-11-23T19:13:56Z</dcterms:modified>
</cp:coreProperties>
</file>